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80" r:id="rId20"/>
    <p:sldId id="273" r:id="rId21"/>
    <p:sldId id="274" r:id="rId22"/>
    <p:sldId id="275" r:id="rId23"/>
    <p:sldId id="276" r:id="rId24"/>
    <p:sldId id="277" r:id="rId2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B62BC5"/>
    <a:srgbClr val="FFFF99"/>
    <a:srgbClr val="FFFF66"/>
    <a:srgbClr val="FF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0B0-B683-4064-A368-E3851E60F5D1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9BF58-15DD-43A4-8183-943FF12C33F9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79BF58-15DD-43A4-8183-943FF12C33F9}" type="slidenum">
              <a:rPr lang="pl-PL" smtClean="0"/>
              <a:pPr/>
              <a:t>10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11" name="Symbol zastępczy numeru slajdu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Symbol zastępczy stopki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Prostokąt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9" name="Symbol zastępczy daty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10" name="Symbol zastępczy numeru slajdu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pl-PL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z rogami zaokrąglonymi po przekątnej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377884A-124B-432F-836E-8C6EA648D51A}" type="datetimeFigureOut">
              <a:rPr lang="pl-PL" smtClean="0"/>
              <a:pPr/>
              <a:t>2020-03-27</a:t>
            </a:fld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3E44B272-6FAE-4AD1-B006-C5D553DD67F9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_04ZrNroTo&amp;fbclid=IwAR3cEn06nQwAyj9-awTHicZ7auTyjS8EUhAEfNJmHFAAqx7dY7OINSurT1Y" TargetMode="External"/><Relationship Id="rId7" Type="http://schemas.openxmlformats.org/officeDocument/2006/relationships/hyperlink" Target="https://www.youtube.com/watch?v=izQ5IAmTaFA&amp;fbclid=IwAR2sSUNb-pPf0Uks8gMGZHWxevNSFN6nDgOSrwqK855IfqILuvqwXJVTG9Q" TargetMode="External"/><Relationship Id="rId2" Type="http://schemas.openxmlformats.org/officeDocument/2006/relationships/hyperlink" Target="https://www.youtube.com/watch?v=XqZsoesa55w&amp;fbclid=IwAR1Ii7IH1cZ7T1h92eh5NWRdgzkIADmCQkfQhCrXjmgTTwFeyD-IddYeuo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NouuY9zrKQ&amp;fbclid=IwAR2zPd5c52WHpAN-cZ5jt60Zx8NhoGaDTHcWhpA0XV5sMPDJ19pudglRr3c" TargetMode="External"/><Relationship Id="rId5" Type="http://schemas.openxmlformats.org/officeDocument/2006/relationships/hyperlink" Target="https://www.youtube.com/watch?v=xm93WFJ7bNs&amp;fbclid=IwAR1L0M-0YRzXi52ERXUccwZpJY2kF4YJ435I8HZwiGA528H8xKdEKvRdIvk" TargetMode="External"/><Relationship Id="rId4" Type="http://schemas.openxmlformats.org/officeDocument/2006/relationships/hyperlink" Target="https://www.youtube.com/watch?v=jYAWf8Y91hA&amp;list=RDjYAWf8Y91hA&amp;fbclid=IwAR22pdymin4fAl6XOk7Li2vRAccef0NFMYmkVpgj_myecPmR_z92JVMPy6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www.youtube.com/watch?v=t4Dr-7iTFNc&amp;fbclid=IwAR18rZLbJjFwLQyVUuzT1R22w6GeZO6BJsJWTOFki-L4EOJQzWshWo9c0Ss" TargetMode="Externa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03648" y="836712"/>
            <a:ext cx="7293496" cy="1628800"/>
          </a:xfrm>
        </p:spPr>
        <p:txBody>
          <a:bodyPr>
            <a:noAutofit/>
          </a:bodyPr>
          <a:lstStyle/>
          <a:p>
            <a:pPr algn="ctr"/>
            <a:r>
              <a:rPr lang="pl-PL" dirty="0" smtClean="0">
                <a:solidFill>
                  <a:srgbClr val="92D050"/>
                </a:solidFill>
              </a:rPr>
              <a:t>Praca zdalna w grupie przedszkolnej </a:t>
            </a:r>
            <a:br>
              <a:rPr lang="pl-PL" dirty="0" smtClean="0">
                <a:solidFill>
                  <a:srgbClr val="92D050"/>
                </a:solidFill>
              </a:rPr>
            </a:br>
            <a:r>
              <a:rPr lang="pl-PL" dirty="0" smtClean="0">
                <a:solidFill>
                  <a:srgbClr val="92D050"/>
                </a:solidFill>
              </a:rPr>
              <a:t>MISIACZKI</a:t>
            </a:r>
            <a:endParaRPr lang="pl-PL" dirty="0">
              <a:solidFill>
                <a:srgbClr val="92D05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5454214" y="6248400"/>
            <a:ext cx="3689786" cy="609600"/>
          </a:xfrm>
        </p:spPr>
        <p:txBody>
          <a:bodyPr>
            <a:normAutofit/>
          </a:bodyPr>
          <a:lstStyle/>
          <a:p>
            <a:r>
              <a:rPr lang="pl-PL" sz="20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Wychowawca: Marika Wojtas</a:t>
            </a:r>
            <a:endParaRPr lang="pl-PL" sz="2000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0" name="Picture 8" descr="Aranżacje balonow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583460">
            <a:off x="-82274" y="894058"/>
            <a:ext cx="4450763" cy="4040787"/>
          </a:xfrm>
          <a:prstGeom prst="rect">
            <a:avLst/>
          </a:prstGeom>
          <a:noFill/>
        </p:spPr>
      </p:pic>
      <p:pic>
        <p:nvPicPr>
          <p:cNvPr id="8" name="Picture 6" descr="Znalezione obrazy dla zapytania: głowa misia 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708920"/>
            <a:ext cx="3852404" cy="3852405"/>
          </a:xfrm>
          <a:prstGeom prst="rect">
            <a:avLst/>
          </a:prstGeom>
          <a:noFill/>
        </p:spPr>
      </p:pic>
      <p:sp>
        <p:nvSpPr>
          <p:cNvPr id="13322" name="AutoShape 10" descr="Red Balloon Transparent Background - Kırmızı Balon Png Clipar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24" name="AutoShape 12" descr="Red Balloon Transparent Background - Kırmızı Balon Png Clipart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30" name="AutoShape 18" descr="Heart Balloon Valentine S Day Clip Art Balon Png Tuxbq Imag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32" name="AutoShape 20" descr="Heart Balloon Valentine S Day Clip Art Balon Png Tuxbq Imag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34" name="AutoShape 22" descr="Heart Balloon Valentine S Day Clip Art Balon Png Tuxbq Image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83568" y="260648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TEGO DNIA BYŁO RÓWNIEŻ ZADANIE DODATKOWE </a:t>
            </a:r>
            <a:endParaRPr lang="pl-PL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trzałka w dół 4"/>
          <p:cNvSpPr/>
          <p:nvPr/>
        </p:nvSpPr>
        <p:spPr>
          <a:xfrm>
            <a:off x="4355976" y="1124744"/>
            <a:ext cx="360040" cy="504056"/>
          </a:xfrm>
          <a:prstGeom prst="downArrow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rgbClr val="FFFF66"/>
                </a:solidFill>
              </a:ln>
              <a:solidFill>
                <a:srgbClr val="FFFF66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1259632" y="1628800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Stworzenie domowej CIASTOLINY wykorzystując mąkę ziemniaczaną oraz odżywkę do włosów. </a:t>
            </a:r>
            <a:endParaRPr lang="pl-PL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 descr="89958223_2886121154814506_3947016782576877568_o.jpg"/>
          <p:cNvPicPr>
            <a:picLocks noChangeAspect="1"/>
          </p:cNvPicPr>
          <p:nvPr/>
        </p:nvPicPr>
        <p:blipFill>
          <a:blip r:embed="rId3" cstate="print"/>
          <a:srcRect l="23649" r="10096"/>
          <a:stretch>
            <a:fillRect/>
          </a:stretch>
        </p:blipFill>
        <p:spPr>
          <a:xfrm>
            <a:off x="5940152" y="2996952"/>
            <a:ext cx="2880320" cy="3044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 descr="90497535_1820690444734313_6261318399167561728_o.jpg"/>
          <p:cNvPicPr>
            <a:picLocks noChangeAspect="1"/>
          </p:cNvPicPr>
          <p:nvPr/>
        </p:nvPicPr>
        <p:blipFill>
          <a:blip r:embed="rId4" cstate="print"/>
          <a:srcRect b="33851"/>
          <a:stretch>
            <a:fillRect/>
          </a:stretch>
        </p:blipFill>
        <p:spPr>
          <a:xfrm>
            <a:off x="3131840" y="2708920"/>
            <a:ext cx="3024336" cy="2667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 descr="90712817_2733600800042455_6003077056634552320_o.jpg"/>
          <p:cNvPicPr>
            <a:picLocks noChangeAspect="1"/>
          </p:cNvPicPr>
          <p:nvPr/>
        </p:nvPicPr>
        <p:blipFill>
          <a:blip r:embed="rId5" cstate="print"/>
          <a:srcRect l="5193" t="13251" b="17450"/>
          <a:stretch>
            <a:fillRect/>
          </a:stretch>
        </p:blipFill>
        <p:spPr>
          <a:xfrm>
            <a:off x="179512" y="2852936"/>
            <a:ext cx="3024336" cy="29480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35696" y="404664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Zadanie nr 5 (20.03)</a:t>
            </a:r>
            <a:endParaRPr lang="pl-PL" sz="3600" u="sng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 rot="788653">
            <a:off x="4901750" y="2194641"/>
            <a:ext cx="40042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dirty="0" smtClean="0">
                <a:latin typeface="Times New Roman" pitchFamily="18" charset="0"/>
                <a:cs typeface="Times New Roman" pitchFamily="18" charset="0"/>
              </a:rPr>
              <a:t>Tego dnia dzieci tworzyły PAWIA z kolorowych paseczków wyciętych z papieru.</a:t>
            </a:r>
            <a:endParaRPr lang="pl-PL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90569116_205473597388589_6930487463664156672_n.jpg"/>
          <p:cNvPicPr>
            <a:picLocks noChangeAspect="1"/>
          </p:cNvPicPr>
          <p:nvPr/>
        </p:nvPicPr>
        <p:blipFill>
          <a:blip r:embed="rId2" cstate="print"/>
          <a:srcRect l="8263" r="1963" b="4851"/>
          <a:stretch>
            <a:fillRect/>
          </a:stretch>
        </p:blipFill>
        <p:spPr>
          <a:xfrm>
            <a:off x="323528" y="1916832"/>
            <a:ext cx="4464496" cy="3548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0112380_851669171923871_2311057825360510976_o.jpg"/>
          <p:cNvPicPr>
            <a:picLocks noChangeAspect="1"/>
          </p:cNvPicPr>
          <p:nvPr/>
        </p:nvPicPr>
        <p:blipFill>
          <a:blip r:embed="rId2" cstate="print"/>
          <a:srcRect l="10311" t="16400" r="2751" b="12201"/>
          <a:stretch>
            <a:fillRect/>
          </a:stretch>
        </p:blipFill>
        <p:spPr>
          <a:xfrm>
            <a:off x="323528" y="2708920"/>
            <a:ext cx="2679121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 descr="90194675_2925877440811385_1744513534068260864_o.jpg"/>
          <p:cNvPicPr>
            <a:picLocks noChangeAspect="1"/>
          </p:cNvPicPr>
          <p:nvPr/>
        </p:nvPicPr>
        <p:blipFill>
          <a:blip r:embed="rId3" cstate="print"/>
          <a:srcRect l="31797" t="21651" r="24796" b="20600"/>
          <a:stretch>
            <a:fillRect/>
          </a:stretch>
        </p:blipFill>
        <p:spPr>
          <a:xfrm>
            <a:off x="3131840" y="188640"/>
            <a:ext cx="280831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90238082_1482659815245701_1073963972593451008_o.jpg"/>
          <p:cNvPicPr>
            <a:picLocks noChangeAspect="1"/>
          </p:cNvPicPr>
          <p:nvPr/>
        </p:nvPicPr>
        <p:blipFill>
          <a:blip r:embed="rId4" cstate="print"/>
          <a:srcRect l="28996" t="24800" r="6593"/>
          <a:stretch>
            <a:fillRect/>
          </a:stretch>
        </p:blipFill>
        <p:spPr>
          <a:xfrm>
            <a:off x="6084168" y="2708920"/>
            <a:ext cx="2664296" cy="3996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 descr="90253034_1617564625074650_7492549892158521344_o.jpg"/>
          <p:cNvPicPr>
            <a:picLocks noChangeAspect="1"/>
          </p:cNvPicPr>
          <p:nvPr/>
        </p:nvPicPr>
        <p:blipFill>
          <a:blip r:embed="rId5" cstate="print"/>
          <a:srcRect l="12974" r="15471" b="17450"/>
          <a:stretch>
            <a:fillRect/>
          </a:stretch>
        </p:blipFill>
        <p:spPr>
          <a:xfrm>
            <a:off x="3347864" y="4293096"/>
            <a:ext cx="2376264" cy="234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90474284_2742687699133765_8467394845718085632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188640"/>
            <a:ext cx="2592288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ole tekstowe 6"/>
          <p:cNvSpPr txBox="1"/>
          <p:nvPr/>
        </p:nvSpPr>
        <p:spPr>
          <a:xfrm rot="20308422">
            <a:off x="467544" y="836712"/>
            <a:ext cx="2232248" cy="1200329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Aktywność plastyczna dzieci</a:t>
            </a:r>
            <a:endParaRPr lang="pl-PL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95736" y="404664"/>
            <a:ext cx="5544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Zadanie nr 6  (23.03)</a:t>
            </a:r>
            <a:endParaRPr lang="pl-PL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043608" y="126876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Był to dzień eksperymentowania. Przedstawiony został filmik z pełną instrukcją 3 eksperymentów. </a:t>
            </a:r>
          </a:p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Wymagane było wykonanie choć jednego w domu. </a:t>
            </a:r>
          </a:p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683568" y="2564904"/>
            <a:ext cx="77048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 Do wody znajdującej się na płaskim talerzu dosypujemy pieprz. Następnie zanurzamy palec w tej wodzie i nic się nie dzieje (brudne rączki). Przy kolejnym podejściu moczymy palec w płynie do naczyń/mydle do rąk i wkładamy palec do wody (czyste rączki)… nagle pieprz zaczyna uciekać na boki. </a:t>
            </a:r>
          </a:p>
          <a:p>
            <a:pPr marL="342900" indent="-342900" algn="ctr">
              <a:buAutoNum type="arabicPeriod"/>
            </a:pPr>
            <a:endParaRPr lang="pl-PL" sz="20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pl-PL" sz="2000" b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WNIOSEK: </a:t>
            </a:r>
          </a:p>
          <a:p>
            <a:pPr marL="342900" indent="-342900" algn="ctr"/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Pieprz = ‘’bakterie’’ . Jeśli mamy brudne rączki to bakterie osadzają się na nich, natomiast jeśli są umyte wówczas bakterie uciekają od nas. </a:t>
            </a:r>
          </a:p>
          <a:p>
            <a:pPr marL="342900" indent="-342900" algn="ctr"/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Eksperyment miał na celu ukazanie i przypomnienie dzieciom jak ważne jest mycie rąk</a:t>
            </a:r>
          </a:p>
          <a:p>
            <a:pPr marL="342900" indent="-342900" algn="ctr"/>
            <a:endParaRPr lang="pl-PL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476672"/>
            <a:ext cx="88924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2. Do wysokiego naczynia wlewamy olej, następnie  wrzucamy tabletkę musującą (obojętnie jaką). Po chwili powolutku za pomocą łyżeczki/strzykawki wlewamy wodę zabarwioną barwnikiem lub farbą.  Efekt jest zdumiewający. </a:t>
            </a:r>
          </a:p>
          <a:p>
            <a:pPr algn="ctr"/>
            <a:endParaRPr lang="pl-PL" sz="2000" b="1" dirty="0" smtClean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u="sng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WNIOSEK: </a:t>
            </a:r>
          </a:p>
          <a:p>
            <a:pPr algn="ctr"/>
            <a:r>
              <a:rPr lang="pl-PL" sz="2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Woda i olej nie łączą się. W tej reakcji woda oddzieliła się od oleju tworząc efektowne bąbelki, natomiast tabletka musująca spowodowała, że te bąbelki mogły się swobodnie unosić </a:t>
            </a:r>
            <a:r>
              <a:rPr lang="pl-PL" sz="2000" b="1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2000" b="1" dirty="0" smtClean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dirty="0"/>
          </a:p>
        </p:txBody>
      </p:sp>
      <p:cxnSp>
        <p:nvCxnSpPr>
          <p:cNvPr id="5" name="Łącznik zakrzywiony 4"/>
          <p:cNvCxnSpPr/>
          <p:nvPr/>
        </p:nvCxnSpPr>
        <p:spPr>
          <a:xfrm>
            <a:off x="683568" y="3140968"/>
            <a:ext cx="7560840" cy="12700"/>
          </a:xfrm>
          <a:prstGeom prst="curvedConnector3">
            <a:avLst>
              <a:gd name="adj1" fmla="val 50000"/>
            </a:avLst>
          </a:prstGeom>
          <a:ln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pole tekstowe 5"/>
          <p:cNvSpPr txBox="1"/>
          <p:nvPr/>
        </p:nvSpPr>
        <p:spPr>
          <a:xfrm>
            <a:off x="323528" y="3501008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3. Do niskiej butelki (najlepiej szklanej po soku) wlewamy do połowy ocet. Następnie do balonu wsypujemy 2 łyżeczki sody oczyszczonej. Gdy już mamy przygotowane te dwa elementy, wówczas nakładamy balon z sodą na otwór butelki i przechylamy balon tak, aby soda dostała się bezpośrednio do octu. </a:t>
            </a:r>
          </a:p>
          <a:p>
            <a:pPr algn="ctr"/>
            <a:endParaRPr lang="pl-PL" sz="20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b="1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WNIOSEK: </a:t>
            </a:r>
          </a:p>
          <a:p>
            <a:pPr algn="ctr"/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Połączenie octu z sodą oczyszczoną wywołało reakcję, w której powstał gaz. W następstwie czego owy gaz wypełnił balon </a:t>
            </a:r>
            <a:r>
              <a:rPr lang="pl-PL" sz="2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</a:t>
            </a:r>
            <a:endParaRPr lang="pl-PL" sz="2000" b="1" dirty="0" smtClean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b="1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4355976" y="260648"/>
            <a:ext cx="460851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Eksperymentowanie w wykonaniu dzieci </a:t>
            </a:r>
            <a:endParaRPr lang="pl-PL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90357388_2832229563564878_4740189451353849856_o.jpg"/>
          <p:cNvPicPr>
            <a:picLocks noChangeAspect="1"/>
          </p:cNvPicPr>
          <p:nvPr/>
        </p:nvPicPr>
        <p:blipFill>
          <a:blip r:embed="rId2" cstate="print"/>
          <a:srcRect t="25851" b="18500"/>
          <a:stretch>
            <a:fillRect/>
          </a:stretch>
        </p:blipFill>
        <p:spPr>
          <a:xfrm rot="21017490">
            <a:off x="455582" y="492657"/>
            <a:ext cx="2978617" cy="267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 descr="90237455_3072181309478789_8043289193427763200_o.jpg"/>
          <p:cNvPicPr>
            <a:picLocks noChangeAspect="1"/>
          </p:cNvPicPr>
          <p:nvPr/>
        </p:nvPicPr>
        <p:blipFill>
          <a:blip r:embed="rId3" cstate="print"/>
          <a:srcRect l="17801" t="3800" r="9400" b="16401"/>
          <a:stretch>
            <a:fillRect/>
          </a:stretch>
        </p:blipFill>
        <p:spPr>
          <a:xfrm>
            <a:off x="6444208" y="836712"/>
            <a:ext cx="2376264" cy="3473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 descr="90431975_1825482124255145_3722816659342229504_o.jpg"/>
          <p:cNvPicPr>
            <a:picLocks noChangeAspect="1"/>
          </p:cNvPicPr>
          <p:nvPr/>
        </p:nvPicPr>
        <p:blipFill>
          <a:blip r:embed="rId4" cstate="print"/>
          <a:srcRect l="4201" t="33071" r="8986"/>
          <a:stretch>
            <a:fillRect/>
          </a:stretch>
        </p:blipFill>
        <p:spPr>
          <a:xfrm>
            <a:off x="4427984" y="4365104"/>
            <a:ext cx="3888432" cy="2289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 descr="90386183_2817429945016294_6128264641664516096_o.jpg"/>
          <p:cNvPicPr>
            <a:picLocks noChangeAspect="1"/>
          </p:cNvPicPr>
          <p:nvPr/>
        </p:nvPicPr>
        <p:blipFill>
          <a:blip r:embed="rId5" cstate="print"/>
          <a:srcRect l="4200" r="17401" b="13251"/>
          <a:stretch>
            <a:fillRect/>
          </a:stretch>
        </p:blipFill>
        <p:spPr>
          <a:xfrm>
            <a:off x="3851920" y="836712"/>
            <a:ext cx="2520280" cy="3475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90305453_1403377989849819_8348709342958059520_n.jpg"/>
          <p:cNvPicPr>
            <a:picLocks noChangeAspect="1"/>
          </p:cNvPicPr>
          <p:nvPr/>
        </p:nvPicPr>
        <p:blipFill>
          <a:blip r:embed="rId6" cstate="print"/>
          <a:srcRect t="2751" r="23401" b="6951"/>
          <a:stretch>
            <a:fillRect/>
          </a:stretch>
        </p:blipFill>
        <p:spPr>
          <a:xfrm>
            <a:off x="1115616" y="3501008"/>
            <a:ext cx="2520280" cy="31367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95736" y="188640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Zadanie nr 7 (24.03)</a:t>
            </a:r>
            <a:endParaRPr lang="pl-PL" sz="3600" u="sng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90593740_208872577005009_5415062584606851072_n.jpg"/>
          <p:cNvPicPr>
            <a:picLocks noChangeAspect="1"/>
          </p:cNvPicPr>
          <p:nvPr/>
        </p:nvPicPr>
        <p:blipFill>
          <a:blip r:embed="rId2" cstate="print"/>
          <a:srcRect l="5113" t="9051" b="5901"/>
          <a:stretch>
            <a:fillRect/>
          </a:stretch>
        </p:blipFill>
        <p:spPr>
          <a:xfrm>
            <a:off x="4788024" y="908720"/>
            <a:ext cx="4070436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971600" y="3645024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Do wykonania zadania potrzebna nam była kartka z bloku technicznego, szablon wiosenny (ja wybrałam motylka), delikatnie rozwodnione farby i pędzelek. Zadanie polegało na położeniu szablonu na kartce, a następnie za pomocą pędzelka tworzymy tło. Jednak nie malujemy, lecz chlapiemy farbą, przecierając pędzelek paluszkiem. Na zakończenie podnosimy szablon i otrzymujemy efekt końcowy.</a:t>
            </a:r>
          </a:p>
        </p:txBody>
      </p:sp>
      <p:pic>
        <p:nvPicPr>
          <p:cNvPr id="5" name="Obraz 4" descr="90341383_3490046864399150_307936192911900672_o.jpg"/>
          <p:cNvPicPr>
            <a:picLocks noChangeAspect="1"/>
          </p:cNvPicPr>
          <p:nvPr/>
        </p:nvPicPr>
        <p:blipFill>
          <a:blip r:embed="rId3" cstate="print"/>
          <a:srcRect l="15351" t="16400" r="15350" b="16401"/>
          <a:stretch>
            <a:fillRect/>
          </a:stretch>
        </p:blipFill>
        <p:spPr>
          <a:xfrm rot="10800000">
            <a:off x="323528" y="908720"/>
            <a:ext cx="424847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275856" y="2852936"/>
            <a:ext cx="2664296" cy="461665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Wiosennie </a:t>
            </a:r>
            <a:r>
              <a:rPr lang="pl-PL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90527396_2848305668590921_6819984242970198016_o.jpg"/>
          <p:cNvPicPr>
            <a:picLocks noChangeAspect="1"/>
          </p:cNvPicPr>
          <p:nvPr/>
        </p:nvPicPr>
        <p:blipFill>
          <a:blip r:embed="rId2" cstate="print"/>
          <a:srcRect t="8001" b="23750"/>
          <a:stretch>
            <a:fillRect/>
          </a:stretch>
        </p:blipFill>
        <p:spPr>
          <a:xfrm>
            <a:off x="323528" y="3068960"/>
            <a:ext cx="2754923" cy="33843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 descr="90985042_2746997212036147_1078520632246796288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3573016"/>
            <a:ext cx="2520280" cy="3099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 descr="90671795_219904932551972_704195426886090752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140968"/>
            <a:ext cx="2768724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 descr="91006691_1075190309533526_315161706588274688_o.jpg"/>
          <p:cNvPicPr>
            <a:picLocks noChangeAspect="1"/>
          </p:cNvPicPr>
          <p:nvPr/>
        </p:nvPicPr>
        <p:blipFill>
          <a:blip r:embed="rId5" cstate="print"/>
          <a:srcRect l="6277" r="9098" b="22700"/>
          <a:stretch>
            <a:fillRect/>
          </a:stretch>
        </p:blipFill>
        <p:spPr>
          <a:xfrm>
            <a:off x="6084168" y="260648"/>
            <a:ext cx="2658993" cy="2760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90559902_2834413663346468_5861323563700584448_o.jpg"/>
          <p:cNvPicPr>
            <a:picLocks noChangeAspect="1"/>
          </p:cNvPicPr>
          <p:nvPr/>
        </p:nvPicPr>
        <p:blipFill>
          <a:blip r:embed="rId6" cstate="print"/>
          <a:srcRect l="6361" r="4579" b="19599"/>
          <a:stretch>
            <a:fillRect/>
          </a:stretch>
        </p:blipFill>
        <p:spPr>
          <a:xfrm>
            <a:off x="2987824" y="332656"/>
            <a:ext cx="302433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 descr="90814580_1620009398163506_3012890653014097920_o.jpg"/>
          <p:cNvPicPr>
            <a:picLocks noChangeAspect="1"/>
          </p:cNvPicPr>
          <p:nvPr/>
        </p:nvPicPr>
        <p:blipFill>
          <a:blip r:embed="rId7" cstate="print"/>
          <a:srcRect t="2751" r="993" b="21650"/>
          <a:stretch>
            <a:fillRect/>
          </a:stretch>
        </p:blipFill>
        <p:spPr>
          <a:xfrm>
            <a:off x="323528" y="332656"/>
            <a:ext cx="2571325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83768" y="188640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Zadanie nr 8 (25.03)</a:t>
            </a:r>
            <a:endParaRPr lang="pl-PL" sz="3600" u="sng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67544" y="908720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Dziś proponuje śpiewający dzień. A mianowicie poniżej podam kilka propozycji piosenek, będą 3 w języku angielskim, które dzieci często śpiewały w przedszkolu. Dodatkowo kilka propozycji piosenek w języku polskim (również znane dzieciom). </a:t>
            </a: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Te piosenki wymagają pokazywania i to bardzo ważne. Włączamy dziś dzieciom te utwory, niech wyskaczą się, ponieważ rozwój ruchowy jest równie ważny. Gimnastyka z wykorzystaniem muzyki to świetny duet.</a:t>
            </a:r>
          </a:p>
          <a:p>
            <a:pPr algn="ctr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pl-PL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6" name="Picture 8" descr="Kaseta Muzyka Przestarzałe - Darmowa grafika wektorowa na Pixa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73016"/>
            <a:ext cx="4032447" cy="2994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333137"/>
            <a:ext cx="8604448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Piosenki w języku angielskim (są napisy w języku polskim dodatkowo):</a:t>
            </a:r>
          </a:p>
          <a:p>
            <a:pPr algn="ctr"/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Piosenka o rekinach -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https://www.youtube.com/watch?v=XqZsoesa55w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Koła autobusu kręcą się, kręcą się -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  <a:hlinkClick r:id="rId3"/>
              </a:rPr>
              <a:t>https://www.youtube.com/watch?v=e_04ZrNroTo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Piosenka o znajomości kolorów-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https://www.youtube.com/watch?v=jYAWf8Y91hA&amp;list=RDjYAWf8Y91hA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Piosenki w języku polskim (konieczne pokazywanie, dzieci doskonale znają):</a:t>
            </a:r>
          </a:p>
          <a:p>
            <a:pPr algn="ctr"/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Zygzak-</a:t>
            </a:r>
            <a:r>
              <a:rPr lang="pl-PL" sz="2200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https://www.youtube.com/watch?v=xm93WFJ7bNs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Kto jak skacze-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https://www.youtube.com/watch?v=LNouuY9zrKQ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v"/>
            </a:pP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Ja gram na gitarze-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  <a:hlinkClick r:id="rId7"/>
              </a:rPr>
              <a:t>https://www.youtube.com/watch?v=izQ5IAmTaFA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pl-PL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>Wystarczy kliknąć na dowolny link i gotowe :) </a:t>
            </a:r>
          </a:p>
          <a:p>
            <a:r>
              <a:rPr lang="pl-PL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200" dirty="0" smtClean="0">
                <a:latin typeface="Times New Roman" pitchFamily="18" charset="0"/>
                <a:cs typeface="Times New Roman" pitchFamily="18" charset="0"/>
              </a:rPr>
            </a:br>
            <a:endParaRPr lang="pl-PL" sz="2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3688" y="332656"/>
            <a:ext cx="54726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Zadanie nr 1 (16.03)</a:t>
            </a:r>
            <a:endParaRPr lang="pl-PL" sz="3600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79512" y="1340768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,,Wiosenne drzewko" - dzieci miały za zadanie stworzyć wiosenne drzewo za pomocą farb i patyczków do uszu. Dzieci chętnie stworzyły jeszcze  dodatkową pracę za pomocą patyczków.  </a:t>
            </a:r>
          </a:p>
          <a:p>
            <a:pPr algn="ctr"/>
            <a:r>
              <a:rPr lang="pl-PL" sz="2400" dirty="0" smtClean="0"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(załączony został filmik z wizualizacją tego zadania).</a:t>
            </a:r>
            <a:endParaRPr lang="pl-PL" sz="2400" dirty="0">
              <a:latin typeface="Times New Roman" pitchFamily="18" charset="0"/>
              <a:ea typeface="SimHei" pitchFamily="49" charset="-122"/>
              <a:cs typeface="Times New Roman" pitchFamily="18" charset="0"/>
            </a:endParaRPr>
          </a:p>
        </p:txBody>
      </p:sp>
      <p:pic>
        <p:nvPicPr>
          <p:cNvPr id="5" name="Obraz 4" descr="89910291_3463161413754362_374349401058967552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84168" y="980728"/>
            <a:ext cx="2880320" cy="3840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90243221_3463161430421027_6656025992454209536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2132856"/>
            <a:ext cx="3255826" cy="4341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39752" y="188640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Zadanie nr 9 (26.03)</a:t>
            </a:r>
            <a:endParaRPr lang="pl-PL" sz="360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395536" y="1412776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Tego dnia dzieci miały za zadanie stworzyć doświadczenie/eksperyment pt: ,,BAŃKA W BAŃCE”.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Jak </a:t>
            </a:r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sama nazwa mówi polegało ono na stworzenie za pomocą słomki  bańki w bańce.  </a:t>
            </a:r>
          </a:p>
          <a:p>
            <a:pPr algn="ctr"/>
            <a:r>
              <a:rPr lang="pl-PL" sz="2400" dirty="0" smtClean="0">
                <a:latin typeface="Times New Roman" pitchFamily="18" charset="0"/>
                <a:cs typeface="Times New Roman" pitchFamily="18" charset="0"/>
              </a:rPr>
              <a:t>W celu wykonania doświadczenia należało stworzyć bazowy roztwór (woda + cukier + płyn do naczyń).</a:t>
            </a:r>
            <a:endParaRPr lang="pl-PL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 descr="90934537_3496381423765694_6342269040819437568_o.jpg"/>
          <p:cNvPicPr>
            <a:picLocks noChangeAspect="1"/>
          </p:cNvPicPr>
          <p:nvPr/>
        </p:nvPicPr>
        <p:blipFill>
          <a:blip r:embed="rId2" cstate="print"/>
          <a:srcRect l="24800" t="12622" r="20863" b="4636"/>
          <a:stretch>
            <a:fillRect/>
          </a:stretch>
        </p:blipFill>
        <p:spPr>
          <a:xfrm>
            <a:off x="4644008" y="1268760"/>
            <a:ext cx="4104456" cy="350960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932040" y="494116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>
                <a:solidFill>
                  <a:schemeClr val="accent3">
                    <a:lumMod val="75000"/>
                  </a:schemeClr>
                </a:solidFill>
              </a:rPr>
              <a:t>Dodatkowo dzieci miały do zrobienia karty pracy:</a:t>
            </a:r>
          </a:p>
          <a:p>
            <a:pPr algn="ctr">
              <a:buFont typeface="Wingdings" pitchFamily="2" charset="2"/>
              <a:buChar char="§"/>
            </a:pPr>
            <a:r>
              <a:rPr lang="pl-PL" sz="1600" dirty="0" smtClean="0">
                <a:solidFill>
                  <a:schemeClr val="accent3">
                    <a:lumMod val="75000"/>
                  </a:schemeClr>
                </a:solidFill>
              </a:rPr>
              <a:t> 3-latki (pokolorować i ozdobić suknię Pani Wiosny)</a:t>
            </a:r>
          </a:p>
          <a:p>
            <a:pPr algn="ctr">
              <a:buFont typeface="Wingdings" pitchFamily="2" charset="2"/>
              <a:buChar char="§"/>
            </a:pPr>
            <a:r>
              <a:rPr lang="pl-PL" sz="1600" dirty="0" smtClean="0">
                <a:solidFill>
                  <a:schemeClr val="accent3">
                    <a:lumMod val="75000"/>
                  </a:schemeClr>
                </a:solidFill>
              </a:rPr>
              <a:t>4-latki (kartę pracy z podręcznika zgodnie z programem).</a:t>
            </a:r>
            <a:endParaRPr lang="pl-PL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843808" y="188640"/>
            <a:ext cx="3312368" cy="954107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Bańkowe </a:t>
            </a:r>
          </a:p>
          <a:p>
            <a:pPr algn="ctr"/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szaleństwo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90637090_1827965744006783_4130739909948342272_o.jpg"/>
          <p:cNvPicPr>
            <a:picLocks noChangeAspect="1"/>
          </p:cNvPicPr>
          <p:nvPr/>
        </p:nvPicPr>
        <p:blipFill>
          <a:blip r:embed="rId3" cstate="print"/>
          <a:srcRect t="34387"/>
          <a:stretch>
            <a:fillRect/>
          </a:stretch>
        </p:blipFill>
        <p:spPr>
          <a:xfrm>
            <a:off x="3851920" y="3717032"/>
            <a:ext cx="4824536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90768807_2936792483053214_7960031402718658560_o.jpg"/>
          <p:cNvPicPr>
            <a:picLocks noChangeAspect="1"/>
          </p:cNvPicPr>
          <p:nvPr/>
        </p:nvPicPr>
        <p:blipFill>
          <a:blip r:embed="rId4" cstate="print"/>
          <a:srcRect b="17450"/>
          <a:stretch>
            <a:fillRect/>
          </a:stretch>
        </p:blipFill>
        <p:spPr>
          <a:xfrm>
            <a:off x="2843808" y="1268760"/>
            <a:ext cx="3384376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90867756_855864571504331_7691827312311926784_o.jpg"/>
          <p:cNvPicPr>
            <a:picLocks noChangeAspect="1"/>
          </p:cNvPicPr>
          <p:nvPr/>
        </p:nvPicPr>
        <p:blipFill>
          <a:blip r:embed="rId5" cstate="print"/>
          <a:srcRect l="12988" r="29525" b="23400"/>
          <a:stretch>
            <a:fillRect/>
          </a:stretch>
        </p:blipFill>
        <p:spPr>
          <a:xfrm>
            <a:off x="323528" y="3717032"/>
            <a:ext cx="3456384" cy="28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90914246_2792097814215160_3447364545335525376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32656"/>
            <a:ext cx="2519480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91179744_220656175810181_448634219107713024_o.jpg"/>
          <p:cNvPicPr>
            <a:picLocks noChangeAspect="1"/>
          </p:cNvPicPr>
          <p:nvPr/>
        </p:nvPicPr>
        <p:blipFill>
          <a:blip r:embed="rId7" cstate="print"/>
          <a:srcRect l="7687" r="16150"/>
          <a:stretch>
            <a:fillRect/>
          </a:stretch>
        </p:blipFill>
        <p:spPr>
          <a:xfrm>
            <a:off x="6372200" y="332655"/>
            <a:ext cx="2376264" cy="3341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411760" y="188640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Zadanie nr 10  (27.03)</a:t>
            </a:r>
            <a:endParaRPr lang="pl-PL" sz="3600" u="sng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1268760"/>
            <a:ext cx="41044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,,CYFERKOWO” – zadanie dzieci polegało na początkowym stworzeniu masy </a:t>
            </a:r>
            <a:r>
              <a:rPr lang="pl-PL" sz="2400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nieniutonowskiej</a:t>
            </a:r>
            <a:r>
              <a:rPr lang="pl-PL" sz="2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(mąka ziemniaczana + woda), a następnie rysowanie na niej  barwnikiem, farbą cyferek paluszkiem. Jest to zadanie łączące ćwiczenie sensoryczne z ćwiczeniem odtwarzania i doskonalenia poznanych cyferek. </a:t>
            </a:r>
          </a:p>
          <a:p>
            <a:endParaRPr lang="pl-PL" sz="2400" dirty="0"/>
          </a:p>
        </p:txBody>
      </p:sp>
      <p:pic>
        <p:nvPicPr>
          <p:cNvPr id="5" name="Obraz 4" descr="90920038_1626223027535918_2817113845955297280_n.jpg"/>
          <p:cNvPicPr>
            <a:picLocks noChangeAspect="1"/>
          </p:cNvPicPr>
          <p:nvPr/>
        </p:nvPicPr>
        <p:blipFill>
          <a:blip r:embed="rId2" cstate="print"/>
          <a:srcRect l="12200" r="12201"/>
          <a:stretch>
            <a:fillRect/>
          </a:stretch>
        </p:blipFill>
        <p:spPr>
          <a:xfrm rot="920592">
            <a:off x="5388168" y="1282254"/>
            <a:ext cx="3199203" cy="2790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pole tekstowe 5"/>
          <p:cNvSpPr txBox="1"/>
          <p:nvPr/>
        </p:nvSpPr>
        <p:spPr>
          <a:xfrm>
            <a:off x="5292080" y="4437112"/>
            <a:ext cx="3131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Dodatkowo dzieci miały do zrobienia karty pracy:</a:t>
            </a:r>
          </a:p>
          <a:p>
            <a:pPr algn="ctr">
              <a:buFont typeface="Wingdings" pitchFamily="2" charset="2"/>
              <a:buChar char="§"/>
            </a:pPr>
            <a:r>
              <a:rPr lang="pl-PL" dirty="0" smtClean="0"/>
              <a:t> 3-latki (wykleić kwiatki we włosach Pani Wiosny)</a:t>
            </a:r>
          </a:p>
          <a:p>
            <a:pPr algn="ctr">
              <a:buFont typeface="Wingdings" pitchFamily="2" charset="2"/>
              <a:buChar char="§"/>
            </a:pPr>
            <a:r>
              <a:rPr lang="pl-PL" dirty="0" smtClean="0"/>
              <a:t>4-latki (kartę pracy z podręcznika zgodnie z programem).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47864" y="5517232"/>
            <a:ext cx="2736304" cy="461665"/>
          </a:xfrm>
          <a:prstGeom prst="rect">
            <a:avLst/>
          </a:prstGeom>
          <a:solidFill>
            <a:srgbClr val="7030A0"/>
          </a:solidFill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CYFERKOWO </a:t>
            </a:r>
            <a:r>
              <a:rPr lang="pl-PL" sz="2400" dirty="0" smtClean="0">
                <a:solidFill>
                  <a:srgbClr val="CC99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</a:t>
            </a:r>
            <a:endParaRPr lang="pl-PL" sz="2400" dirty="0">
              <a:solidFill>
                <a:srgbClr val="CC99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 descr="90851745_2854856594602495_654180502659399680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2481064" cy="394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91380696_221351832407282_2208581318722191360_o.jpg"/>
          <p:cNvPicPr>
            <a:picLocks noChangeAspect="1"/>
          </p:cNvPicPr>
          <p:nvPr/>
        </p:nvPicPr>
        <p:blipFill>
          <a:blip r:embed="rId3" cstate="print"/>
          <a:srcRect l="25913"/>
          <a:stretch>
            <a:fillRect/>
          </a:stretch>
        </p:blipFill>
        <p:spPr>
          <a:xfrm>
            <a:off x="6372200" y="1124744"/>
            <a:ext cx="2520280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90987179_2841725445948623_686690119010641510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548680"/>
            <a:ext cx="3096344" cy="4614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Liczby po angielsku - wymowa i ćwiczenia. Proste zestawienie od 1 ..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25191">
            <a:off x="-540568" y="4000846"/>
            <a:ext cx="4237000" cy="28571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979712" y="908720"/>
            <a:ext cx="5328592" cy="4892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6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DZIĘKUJĘ ZA UWAGĘ </a:t>
            </a:r>
          </a:p>
          <a:p>
            <a:pPr algn="ctr">
              <a:lnSpc>
                <a:spcPct val="150000"/>
              </a:lnSpc>
            </a:pPr>
            <a:r>
              <a:rPr lang="pl-PL" sz="100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</a:t>
            </a:r>
            <a:endParaRPr lang="pl-PL" sz="100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059832" y="2852936"/>
            <a:ext cx="3024336" cy="64633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pl-PL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Prace dzieci </a:t>
            </a:r>
            <a:r>
              <a:rPr lang="pl-PL" sz="36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 </a:t>
            </a:r>
            <a:endParaRPr lang="pl-PL" sz="36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89774093_2727312600671275_580290330257627545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2295536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89769127_3055327461164174_4299971469770752000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188640"/>
            <a:ext cx="1872208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89813413_2727312417337960_8940429113336791040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216024"/>
            <a:ext cx="2286587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90231677_1817832315020126_8342745978436059136_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188640"/>
            <a:ext cx="2016224" cy="268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89777119_2829939613760860_7243855995636547584_o.jpg"/>
          <p:cNvPicPr>
            <a:picLocks noChangeAspect="1"/>
          </p:cNvPicPr>
          <p:nvPr/>
        </p:nvPicPr>
        <p:blipFill>
          <a:blip r:embed="rId6" cstate="print"/>
          <a:srcRect t="9878" b="20979"/>
          <a:stretch>
            <a:fillRect/>
          </a:stretch>
        </p:blipFill>
        <p:spPr>
          <a:xfrm>
            <a:off x="179512" y="4077072"/>
            <a:ext cx="233704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89855687_2815332658587902_6385418051801579520_o.jpg"/>
          <p:cNvPicPr>
            <a:picLocks noChangeAspect="1"/>
          </p:cNvPicPr>
          <p:nvPr/>
        </p:nvPicPr>
        <p:blipFill>
          <a:blip r:embed="rId7" cstate="print"/>
          <a:srcRect t="5128"/>
          <a:stretch>
            <a:fillRect/>
          </a:stretch>
        </p:blipFill>
        <p:spPr>
          <a:xfrm>
            <a:off x="6444208" y="4005064"/>
            <a:ext cx="244827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89839397_214525209756611_1407348005647941632_o.jpg"/>
          <p:cNvPicPr>
            <a:picLocks noChangeAspect="1"/>
          </p:cNvPicPr>
          <p:nvPr/>
        </p:nvPicPr>
        <p:blipFill>
          <a:blip r:embed="rId8" cstate="print"/>
          <a:srcRect l="17560" t="9051" r="21791" b="21650"/>
          <a:stretch>
            <a:fillRect/>
          </a:stretch>
        </p:blipFill>
        <p:spPr>
          <a:xfrm>
            <a:off x="4355976" y="3645024"/>
            <a:ext cx="1952560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 descr="89924897_2802203393205616_8138113971015122944_o.jpg"/>
          <p:cNvPicPr>
            <a:picLocks noChangeAspect="1"/>
          </p:cNvPicPr>
          <p:nvPr/>
        </p:nvPicPr>
        <p:blipFill>
          <a:blip r:embed="rId9" cstate="print"/>
          <a:srcRect l="6278" t="2751" r="5830"/>
          <a:stretch>
            <a:fillRect/>
          </a:stretch>
        </p:blipFill>
        <p:spPr>
          <a:xfrm>
            <a:off x="2555776" y="3645024"/>
            <a:ext cx="181202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95736" y="332656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Zadanie nr 2 (17.03)</a:t>
            </a:r>
            <a:endParaRPr lang="pl-PL" sz="3600" u="sng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004048" y="1772816"/>
            <a:ext cx="33123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,,Zielona Żaba" - zadanie polegało na stworzeniu </a:t>
            </a:r>
            <a:r>
              <a:rPr lang="pl-PL" sz="2800" dirty="0" smtClean="0">
                <a:latin typeface="Times New Roman" pitchFamily="18" charset="0"/>
                <a:cs typeface="Times New Roman" pitchFamily="18" charset="0"/>
              </a:rPr>
              <a:t>papierowej żaby z kół i pasków, </a:t>
            </a:r>
            <a:r>
              <a:rPr lang="pl-PL" sz="2800" dirty="0">
                <a:latin typeface="Times New Roman" pitchFamily="18" charset="0"/>
                <a:cs typeface="Times New Roman" pitchFamily="18" charset="0"/>
              </a:rPr>
              <a:t>według instrukcji przedstawionej w załączonym filmiku.</a:t>
            </a:r>
          </a:p>
        </p:txBody>
      </p:sp>
      <p:pic>
        <p:nvPicPr>
          <p:cNvPr id="6" name="Obraz 5" descr="90426565_568793777321090_954352990280482816_n.jpg"/>
          <p:cNvPicPr>
            <a:picLocks noChangeAspect="1"/>
          </p:cNvPicPr>
          <p:nvPr/>
        </p:nvPicPr>
        <p:blipFill>
          <a:blip r:embed="rId2" cstate="print"/>
          <a:srcRect t="2941"/>
          <a:stretch>
            <a:fillRect/>
          </a:stretch>
        </p:blipFill>
        <p:spPr>
          <a:xfrm>
            <a:off x="827584" y="1196752"/>
            <a:ext cx="3672408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9819165_849594162131372_913530698803550617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924944"/>
            <a:ext cx="206501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89850222_3057829794247274_4750927569673519104_o.jpg"/>
          <p:cNvPicPr>
            <a:picLocks noChangeAspect="1"/>
          </p:cNvPicPr>
          <p:nvPr/>
        </p:nvPicPr>
        <p:blipFill>
          <a:blip r:embed="rId3" cstate="print"/>
          <a:srcRect l="6897" t="9804" r="6897"/>
          <a:stretch>
            <a:fillRect/>
          </a:stretch>
        </p:blipFill>
        <p:spPr>
          <a:xfrm>
            <a:off x="4427984" y="2996952"/>
            <a:ext cx="2232248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 descr="89910128_1121625371529264_6296161875407142912_o.jpg"/>
          <p:cNvPicPr>
            <a:picLocks noChangeAspect="1"/>
          </p:cNvPicPr>
          <p:nvPr/>
        </p:nvPicPr>
        <p:blipFill>
          <a:blip r:embed="rId4" cstate="print"/>
          <a:srcRect l="33200" t="12201" r="12201"/>
          <a:stretch>
            <a:fillRect/>
          </a:stretch>
        </p:blipFill>
        <p:spPr>
          <a:xfrm>
            <a:off x="2411760" y="2924944"/>
            <a:ext cx="2070152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90021958_2783824801693289_3119740067719938048_o.jpg"/>
          <p:cNvPicPr>
            <a:picLocks noChangeAspect="1"/>
          </p:cNvPicPr>
          <p:nvPr/>
        </p:nvPicPr>
        <p:blipFill>
          <a:blip r:embed="rId5" cstate="print"/>
          <a:srcRect l="14412" t="8298" r="12227"/>
          <a:stretch>
            <a:fillRect/>
          </a:stretch>
        </p:blipFill>
        <p:spPr>
          <a:xfrm>
            <a:off x="6804248" y="2996952"/>
            <a:ext cx="216024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89865688_1613152028849243_4192946326477996032_o.jpg"/>
          <p:cNvPicPr>
            <a:picLocks noChangeAspect="1"/>
          </p:cNvPicPr>
          <p:nvPr/>
        </p:nvPicPr>
        <p:blipFill>
          <a:blip r:embed="rId6" cstate="print"/>
          <a:srcRect l="17620" t="10101" r="6594" b="32150"/>
          <a:stretch>
            <a:fillRect/>
          </a:stretch>
        </p:blipFill>
        <p:spPr>
          <a:xfrm>
            <a:off x="611560" y="188640"/>
            <a:ext cx="2787349" cy="2832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90247262_2772656376159304_2639344509623730176_o.jpg"/>
          <p:cNvPicPr>
            <a:picLocks noChangeAspect="1"/>
          </p:cNvPicPr>
          <p:nvPr/>
        </p:nvPicPr>
        <p:blipFill>
          <a:blip r:embed="rId7" cstate="print"/>
          <a:srcRect l="8001" t="12201" r="20601" b="29000"/>
          <a:stretch>
            <a:fillRect/>
          </a:stretch>
        </p:blipFill>
        <p:spPr>
          <a:xfrm>
            <a:off x="5436096" y="188640"/>
            <a:ext cx="3024336" cy="284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ole tekstowe 8"/>
          <p:cNvSpPr txBox="1"/>
          <p:nvPr/>
        </p:nvSpPr>
        <p:spPr>
          <a:xfrm>
            <a:off x="3347864" y="1268760"/>
            <a:ext cx="2160240" cy="8309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Efekty  pracy dzieci </a:t>
            </a:r>
            <a:endParaRPr lang="pl-PL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411760" y="404664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Zadanie nr 3 (18.03)</a:t>
            </a:r>
            <a:endParaRPr lang="pl-PL" sz="3600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1268760"/>
            <a:ext cx="89644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,,Wiosenna pszczółka"- zadanie polegało na stworzeniu pszczółki z </a:t>
            </a:r>
            <a:r>
              <a:rPr lang="pl-PL" sz="2800" dirty="0" smtClean="0"/>
              <a:t>rolki </a:t>
            </a:r>
            <a:r>
              <a:rPr lang="pl-PL" sz="2800" dirty="0"/>
              <a:t>po papierze toaletowym. Dzieci otrzymały konkretną instrukcję </a:t>
            </a:r>
            <a:r>
              <a:rPr lang="pl-PL" sz="2800" dirty="0" smtClean="0"/>
              <a:t>krok po kroku w </a:t>
            </a:r>
            <a:r>
              <a:rPr lang="pl-PL" sz="2800" dirty="0"/>
              <a:t>formie filmiku. </a:t>
            </a:r>
          </a:p>
        </p:txBody>
      </p:sp>
      <p:pic>
        <p:nvPicPr>
          <p:cNvPr id="5" name="Obraz 4" descr="90710734_146841903324821_7612050094380023808_n.jpg"/>
          <p:cNvPicPr>
            <a:picLocks noChangeAspect="1"/>
          </p:cNvPicPr>
          <p:nvPr/>
        </p:nvPicPr>
        <p:blipFill>
          <a:blip r:embed="rId2" cstate="print"/>
          <a:srcRect l="3538" t="2751" r="5902" b="12201"/>
          <a:stretch>
            <a:fillRect/>
          </a:stretch>
        </p:blipFill>
        <p:spPr>
          <a:xfrm>
            <a:off x="2051720" y="3068960"/>
            <a:ext cx="5112568" cy="34995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0362430_2820030261451475_2041753175353982976_o.jpg"/>
          <p:cNvPicPr>
            <a:picLocks noChangeAspect="1"/>
          </p:cNvPicPr>
          <p:nvPr/>
        </p:nvPicPr>
        <p:blipFill>
          <a:blip r:embed="rId2" cstate="print"/>
          <a:srcRect l="14563" t="5901" r="1963" b="11150"/>
          <a:stretch>
            <a:fillRect/>
          </a:stretch>
        </p:blipFill>
        <p:spPr>
          <a:xfrm>
            <a:off x="323528" y="4293096"/>
            <a:ext cx="3096344" cy="23076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84123176_2804559629636659_7934059065464848384_o.jpg"/>
          <p:cNvPicPr>
            <a:picLocks noChangeAspect="1"/>
          </p:cNvPicPr>
          <p:nvPr/>
        </p:nvPicPr>
        <p:blipFill>
          <a:blip r:embed="rId3" cstate="print"/>
          <a:srcRect l="13601" t="4851" r="15000" b="10101"/>
          <a:stretch>
            <a:fillRect/>
          </a:stretch>
        </p:blipFill>
        <p:spPr>
          <a:xfrm>
            <a:off x="539552" y="260648"/>
            <a:ext cx="2232248" cy="3820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89907615_1399152696939015_8886013539848814592_n.jpg"/>
          <p:cNvPicPr>
            <a:picLocks noChangeAspect="1"/>
          </p:cNvPicPr>
          <p:nvPr/>
        </p:nvPicPr>
        <p:blipFill>
          <a:blip r:embed="rId4" cstate="print"/>
          <a:srcRect l="24800" t="9051" r="19200" b="5901"/>
          <a:stretch>
            <a:fillRect/>
          </a:stretch>
        </p:blipFill>
        <p:spPr>
          <a:xfrm>
            <a:off x="6372200" y="260648"/>
            <a:ext cx="2520280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 descr="90235007_1613954322102347_6627951973083643904_o.jpg"/>
          <p:cNvPicPr>
            <a:picLocks noChangeAspect="1"/>
          </p:cNvPicPr>
          <p:nvPr/>
        </p:nvPicPr>
        <p:blipFill>
          <a:blip r:embed="rId5" cstate="print"/>
          <a:srcRect l="24796" t="18500" r="14995" b="25063"/>
          <a:stretch>
            <a:fillRect/>
          </a:stretch>
        </p:blipFill>
        <p:spPr>
          <a:xfrm>
            <a:off x="3419872" y="836712"/>
            <a:ext cx="259228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az 5" descr="89931206_2759401890848177_6037143766563815424_o.jpg"/>
          <p:cNvPicPr>
            <a:picLocks noChangeAspect="1"/>
          </p:cNvPicPr>
          <p:nvPr/>
        </p:nvPicPr>
        <p:blipFill>
          <a:blip r:embed="rId6" cstate="print"/>
          <a:srcRect l="12194" t="16400" r="19196" b="23750"/>
          <a:stretch>
            <a:fillRect/>
          </a:stretch>
        </p:blipFill>
        <p:spPr>
          <a:xfrm>
            <a:off x="3779912" y="4005064"/>
            <a:ext cx="2228458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2915816" y="332656"/>
            <a:ext cx="3168352" cy="369332"/>
          </a:xfrm>
          <a:prstGeom prst="rect">
            <a:avLst/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Pszczółki dzieci </a:t>
            </a:r>
            <a:endParaRPr lang="pl-PL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12474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u="sng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Zadanie nr 4 (19.03)</a:t>
            </a:r>
            <a:endParaRPr lang="pl-PL" sz="3600" u="sng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67544" y="2348880"/>
            <a:ext cx="7416824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     Zadanie polegało na zapoznaniu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dzieci z wspaniałą krową, która nazywa się </a:t>
            </a:r>
            <a:r>
              <a:rPr lang="pl-PL" sz="1900" dirty="0" err="1">
                <a:latin typeface="Times New Roman" pitchFamily="18" charset="0"/>
                <a:cs typeface="Times New Roman" pitchFamily="18" charset="0"/>
              </a:rPr>
              <a:t>Tola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Na początku 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poprosiłam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o włączenie dziecku piosenki pt: ,,Krowa </a:t>
            </a:r>
            <a:r>
              <a:rPr lang="pl-PL" sz="1900" dirty="0" err="1">
                <a:latin typeface="Times New Roman" pitchFamily="18" charset="0"/>
                <a:cs typeface="Times New Roman" pitchFamily="18" charset="0"/>
              </a:rPr>
              <a:t>Tola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l-PL" sz="1900" u="sng" dirty="0">
                <a:latin typeface="Times New Roman" pitchFamily="18" charset="0"/>
                <a:cs typeface="Times New Roman" pitchFamily="18" charset="0"/>
                <a:hlinkClick r:id="rId2"/>
              </a:rPr>
              <a:t>https://www.youtube.com/watch?v=t4Dr-7iTFNc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) </a:t>
            </a:r>
            <a:endParaRPr lang="pl-PL" sz="19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     Kolejnym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krokiem 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była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rozmowa odnośnie krowy, co dzieci wiedzą na jej temat. Jakie dźwięki wydaje? Gdzie mieszka? W jaki sposób chodzi? Jakiego jest koloru? </a:t>
            </a:r>
          </a:p>
          <a:p>
            <a:pPr algn="ctr">
              <a:lnSpc>
                <a:spcPct val="150000"/>
              </a:lnSpc>
            </a:pP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     Po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zapoznaniu się z TOLĄ 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poprosiłam </a:t>
            </a:r>
            <a:r>
              <a:rPr lang="pl-PL" sz="1900" dirty="0">
                <a:latin typeface="Times New Roman" pitchFamily="18" charset="0"/>
                <a:cs typeface="Times New Roman" pitchFamily="18" charset="0"/>
              </a:rPr>
              <a:t>aby dzieci stworzyły swoje krówki. Technika jest dowolna, nic nie narzucam, ponieważ tutaj chodzi o twórczość dzieci, to one wybiorą z jakich materiałów ją </a:t>
            </a:r>
            <a:r>
              <a:rPr lang="pl-PL" sz="1900" dirty="0" smtClean="0">
                <a:latin typeface="Times New Roman" pitchFamily="18" charset="0"/>
                <a:cs typeface="Times New Roman" pitchFamily="18" charset="0"/>
              </a:rPr>
              <a:t>stworzą.</a:t>
            </a:r>
            <a:endParaRPr lang="pl-PL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 descr="90941770_2678186529064119_1034908374682042368_n.jpg"/>
          <p:cNvPicPr>
            <a:picLocks noChangeAspect="1"/>
          </p:cNvPicPr>
          <p:nvPr/>
        </p:nvPicPr>
        <p:blipFill>
          <a:blip r:embed="rId3" cstate="print"/>
          <a:srcRect t="31100" b="42650"/>
          <a:stretch>
            <a:fillRect/>
          </a:stretch>
        </p:blipFill>
        <p:spPr>
          <a:xfrm rot="1205249">
            <a:off x="5636662" y="511693"/>
            <a:ext cx="329852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9846012_2806960136063275_5646444472980996096_o.jpg"/>
          <p:cNvPicPr>
            <a:picLocks noChangeAspect="1"/>
          </p:cNvPicPr>
          <p:nvPr/>
        </p:nvPicPr>
        <p:blipFill>
          <a:blip r:embed="rId2" cstate="print"/>
          <a:srcRect t="22625"/>
          <a:stretch>
            <a:fillRect/>
          </a:stretch>
        </p:blipFill>
        <p:spPr>
          <a:xfrm>
            <a:off x="179512" y="188640"/>
            <a:ext cx="2625756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Obraz 2" descr="89846907_1614917595339353_5226998688408141824_o.jpg"/>
          <p:cNvPicPr>
            <a:picLocks noChangeAspect="1"/>
          </p:cNvPicPr>
          <p:nvPr/>
        </p:nvPicPr>
        <p:blipFill>
          <a:blip r:embed="rId3" cstate="print"/>
          <a:srcRect l="24412" t="12201" r="14164" b="25850"/>
          <a:stretch>
            <a:fillRect/>
          </a:stretch>
        </p:blipFill>
        <p:spPr>
          <a:xfrm>
            <a:off x="2843808" y="188640"/>
            <a:ext cx="3427093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Obraz 3" descr="89874377_2887534804673141_5279089370328989696_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6372200" y="188640"/>
            <a:ext cx="2529408" cy="2529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az 4" descr="89910130_2836433419778146_1624210868747108352_o.jpg"/>
          <p:cNvPicPr>
            <a:picLocks noChangeAspect="1"/>
          </p:cNvPicPr>
          <p:nvPr/>
        </p:nvPicPr>
        <p:blipFill>
          <a:blip r:embed="rId5" cstate="print"/>
          <a:srcRect t="3801" r="8421" b="9051"/>
          <a:stretch>
            <a:fillRect/>
          </a:stretch>
        </p:blipFill>
        <p:spPr>
          <a:xfrm>
            <a:off x="6300191" y="2924943"/>
            <a:ext cx="2548201" cy="3672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90178073_2736118246457377_6650151495100530688_o.jpg"/>
          <p:cNvPicPr>
            <a:picLocks noChangeAspect="1"/>
          </p:cNvPicPr>
          <p:nvPr/>
        </p:nvPicPr>
        <p:blipFill>
          <a:blip r:embed="rId6" cstate="print"/>
          <a:srcRect l="3793" t="27950" r="2393" b="22700"/>
          <a:stretch>
            <a:fillRect/>
          </a:stretch>
        </p:blipFill>
        <p:spPr>
          <a:xfrm>
            <a:off x="2987824" y="3068960"/>
            <a:ext cx="3182141" cy="2232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 descr="89961767_3062661090430811_2499609801642737664_o.jpg"/>
          <p:cNvPicPr>
            <a:picLocks noChangeAspect="1"/>
          </p:cNvPicPr>
          <p:nvPr/>
        </p:nvPicPr>
        <p:blipFill>
          <a:blip r:embed="rId7" cstate="print"/>
          <a:srcRect l="7157" t="2751" r="3862"/>
          <a:stretch>
            <a:fillRect/>
          </a:stretch>
        </p:blipFill>
        <p:spPr>
          <a:xfrm>
            <a:off x="251520" y="2996952"/>
            <a:ext cx="2550230" cy="3602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pole tekstowe 7"/>
          <p:cNvSpPr txBox="1"/>
          <p:nvPr/>
        </p:nvSpPr>
        <p:spPr>
          <a:xfrm>
            <a:off x="3275856" y="5517232"/>
            <a:ext cx="2592288" cy="8309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pl-PL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Twórczość przedszkolaków</a:t>
            </a:r>
            <a:endParaRPr lang="pl-PL" sz="24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dlewnia metali">
  <a:themeElements>
    <a:clrScheme name="Odlewnia metali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dlewnia metali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dlewnia metal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952</TotalTime>
  <Words>932</Words>
  <Application>Microsoft Office PowerPoint</Application>
  <PresentationFormat>Pokaz na ekranie (4:3)</PresentationFormat>
  <Paragraphs>83</Paragraphs>
  <Slides>24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5" baseType="lpstr">
      <vt:lpstr>Odlewnia metali</vt:lpstr>
      <vt:lpstr>Praca zdalna w grupie przedszkolnej  MISIACZKI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Praca zdalna w grupie przedszkolnej  MISIACZKI</dc:title>
  <dc:creator>Merika</dc:creator>
  <cp:lastModifiedBy>Merika</cp:lastModifiedBy>
  <cp:revision>3</cp:revision>
  <dcterms:created xsi:type="dcterms:W3CDTF">2020-03-26T16:22:08Z</dcterms:created>
  <dcterms:modified xsi:type="dcterms:W3CDTF">2020-03-27T19:16:16Z</dcterms:modified>
</cp:coreProperties>
</file>