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52945" y="9916159"/>
            <a:ext cx="16002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portal.abczdrowie.pl/slodycze/" TargetMode="External"/><Relationship Id="rId3" Type="http://schemas.openxmlformats.org/officeDocument/2006/relationships/hyperlink" Target="https://portal.abczdrowie.pl/otylosc/" TargetMode="External"/><Relationship Id="rId4" Type="http://schemas.openxmlformats.org/officeDocument/2006/relationships/hyperlink" Target="https://portal.abczdrowie.pl/bilansowanie-zdrowej-diety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zdrowedane.nfz.gov.pl/course/view.php?id=11" TargetMode="External"/><Relationship Id="rId3" Type="http://schemas.openxmlformats.org/officeDocument/2006/relationships/image" Target="../media/image1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medonet.pl/choroby-od-a-do-z/inne-choroby%2Cnadwaga-i-otylosc%2Cartykul%2C1696185.html" TargetMode="External"/><Relationship Id="rId3" Type="http://schemas.openxmlformats.org/officeDocument/2006/relationships/hyperlink" Target="https://www.medonet.pl/magazyny/wszystko-o-cukrzycy%2Ccukrzyca---rodzaje--przyczyny--objawy--leczenie%2Cartykul%2C1580080.html" TargetMode="External"/><Relationship Id="rId4" Type="http://schemas.openxmlformats.org/officeDocument/2006/relationships/hyperlink" Target="https://www.medonet.pl/zdrowie/zdrowie-dla-kazdego%2Cmiazdzyca---przyczyny--zapobieganie%2Cartykul%2C1626703.html" TargetMode="External"/><Relationship Id="rId5" Type="http://schemas.openxmlformats.org/officeDocument/2006/relationships/hyperlink" Target="https://www.medonet.pl/zdrowie%2Cskad-sie-bierze-bezdech-senny-i-jak-go-leczyc-%2Cartykul%2C1723369.html" TargetMode="External"/><Relationship Id="rId6" Type="http://schemas.openxmlformats.org/officeDocument/2006/relationships/hyperlink" Target="https://www.medonet.pl/choroby-od-a-do-z/choroby-zebow-i-jamy-ustnej%2Cprochnica-zebow-i-jej-zapobieganie%2Cartykul%2C1577968.html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medonet.pl/zdrowie/zaburzenia-odzywiania%2Csyrop-glukozowo-fruktozowy---glowna-przyczyna-otylosci%2Cartykul%2C1682104.html" TargetMode="External"/><Relationship Id="rId3" Type="http://schemas.openxmlformats.org/officeDocument/2006/relationships/hyperlink" Target="https://portal.abczdrowie.pl/sok-bogactwo-witamin-i-substancji-odzywczych/" TargetMode="External"/><Relationship Id="rId4" Type="http://schemas.openxmlformats.org/officeDocument/2006/relationships/hyperlink" Target="https://portal.abczdrowie.pl/napoje/" TargetMode="External"/><Relationship Id="rId5" Type="http://schemas.openxmlformats.org/officeDocument/2006/relationships/hyperlink" Target="https://portal.abczdrowie.pl/bulka-kalorie-rodzaje-jak-spalic-kalorie/" TargetMode="External"/><Relationship Id="rId6" Type="http://schemas.openxmlformats.org/officeDocument/2006/relationships/hyperlink" Target="https://portal.abczdrowie.pl/nabial/" TargetMode="External"/><Relationship Id="rId7" Type="http://schemas.openxmlformats.org/officeDocument/2006/relationships/hyperlink" Target="https://portal.abczdrowie.pl/jak-zrobic-jogurt/" TargetMode="External"/><Relationship Id="rId8" Type="http://schemas.openxmlformats.org/officeDocument/2006/relationships/hyperlink" Target="https://portal.abczdrowie.pl/mleko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8288" y="549655"/>
            <a:ext cx="5769610" cy="357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Spis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treści</a:t>
            </a:r>
            <a:endParaRPr sz="1200">
              <a:latin typeface="Times New Roman"/>
              <a:cs typeface="Times New Roman"/>
            </a:endParaRPr>
          </a:p>
          <a:p>
            <a:pPr marL="12700" marR="12700">
              <a:lnSpc>
                <a:spcPct val="221700"/>
              </a:lnSpc>
              <a:spcBef>
                <a:spcPts val="25"/>
              </a:spcBef>
            </a:pPr>
            <a:r>
              <a:rPr dirty="0" sz="1200" spc="-5" b="1">
                <a:latin typeface="Times New Roman"/>
                <a:cs typeface="Times New Roman"/>
              </a:rPr>
              <a:t>Wstęp………………………………………………………………………………………...s.1 </a:t>
            </a:r>
            <a:r>
              <a:rPr dirty="0" sz="1200" spc="-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1.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Cukier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…………………………………………………………………………………….s.2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1.1.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Czym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cukier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zawinił?......................................................................................................s.2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1.2.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Dlaczego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nadużywamy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cukru?.......................................................................................s.2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4572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1.3.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Co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ma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cukier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do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cukrzycy?...........................................................................................s.3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1.4.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Niszczycielska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działalność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cukrzycy…………………………………………………..s.4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 New Roman"/>
              <a:cs typeface="Times New Roman"/>
            </a:endParaRPr>
          </a:p>
          <a:p>
            <a:pPr marL="317500" indent="-30480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316865" algn="l"/>
                <a:tab pos="317500" algn="l"/>
              </a:tabLst>
            </a:pPr>
            <a:r>
              <a:rPr dirty="0" sz="1200" b="1">
                <a:latin typeface="Times New Roman"/>
                <a:cs typeface="Times New Roman"/>
              </a:rPr>
              <a:t>10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negatywnych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skutków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spożywania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cukru…………………………………….......s.4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2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 startAt="2"/>
            </a:pPr>
            <a:endParaRPr sz="105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buAutoNum type="arabicPeriod" startAt="2"/>
              <a:tabLst>
                <a:tab pos="165100" algn="l"/>
              </a:tabLst>
            </a:pPr>
            <a:r>
              <a:rPr dirty="0" sz="1200" spc="-5" b="1">
                <a:latin typeface="Times New Roman"/>
                <a:cs typeface="Times New Roman"/>
              </a:rPr>
              <a:t>Korzyści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wykluczenia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cukru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w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diecie………………………………………………....s.7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4570602"/>
            <a:ext cx="57448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Zakończenie</a:t>
            </a:r>
            <a:r>
              <a:rPr dirty="0" sz="1200" spc="-5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………………………………………………………………………………...s.9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543560"/>
            <a:ext cx="5786120" cy="64573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110F0D"/>
                </a:solidFill>
                <a:latin typeface="Times New Roman"/>
                <a:cs typeface="Times New Roman"/>
              </a:rPr>
              <a:t>Zakończenie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700"/>
              </a:lnSpc>
            </a:pPr>
            <a:r>
              <a:rPr dirty="0" sz="1600" spc="-5">
                <a:latin typeface="Times New Roman"/>
                <a:cs typeface="Times New Roman"/>
              </a:rPr>
              <a:t>Faktem</a:t>
            </a:r>
            <a:r>
              <a:rPr dirty="0" sz="1600" spc="4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jest,</a:t>
            </a:r>
            <a:r>
              <a:rPr dirty="0" sz="1600" spc="4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że</a:t>
            </a:r>
            <a:r>
              <a:rPr dirty="0" sz="1600" spc="4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cukier</a:t>
            </a:r>
            <a:r>
              <a:rPr dirty="0" sz="1600" spc="4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działa</a:t>
            </a:r>
            <a:r>
              <a:rPr dirty="0" sz="1600" spc="4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</a:t>
            </a:r>
            <a:r>
              <a:rPr dirty="0" sz="1600" spc="4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człowieka</a:t>
            </a:r>
            <a:r>
              <a:rPr dirty="0" sz="1600" spc="4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jak</a:t>
            </a:r>
            <a:r>
              <a:rPr dirty="0" sz="1600" spc="4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narkotyk,</a:t>
            </a:r>
            <a:r>
              <a:rPr dirty="0" sz="1600" spc="4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</a:t>
            </a:r>
            <a:r>
              <a:rPr dirty="0" sz="1600" spc="459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może </a:t>
            </a:r>
            <a:r>
              <a:rPr dirty="0" sz="1600" spc="-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gorzej.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Cukier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bardzo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uzależnia,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jego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spadki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rekompensujemy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sobie najczęściej w postaci 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słodyczy</a:t>
            </a:r>
            <a:r>
              <a:rPr dirty="0" sz="1600" spc="-5">
                <a:latin typeface="Times New Roman"/>
                <a:cs typeface="Times New Roman"/>
              </a:rPr>
              <a:t>, które po </a:t>
            </a:r>
            <a:r>
              <a:rPr dirty="0" sz="1600" spc="-10">
                <a:latin typeface="Times New Roman"/>
                <a:cs typeface="Times New Roman"/>
              </a:rPr>
              <a:t>wielokroć </a:t>
            </a:r>
            <a:r>
              <a:rPr dirty="0" sz="1600" spc="-5">
                <a:latin typeface="Times New Roman"/>
                <a:cs typeface="Times New Roman"/>
              </a:rPr>
              <a:t>przekraczają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daną dawkę cukru. </a:t>
            </a:r>
            <a:r>
              <a:rPr dirty="0" sz="1600" spc="-5" b="1">
                <a:latin typeface="Times New Roman"/>
                <a:cs typeface="Times New Roman"/>
              </a:rPr>
              <a:t>Nadmiar cukru </a:t>
            </a:r>
            <a:r>
              <a:rPr dirty="0" sz="1600" spc="-5">
                <a:latin typeface="Times New Roman"/>
                <a:cs typeface="Times New Roman"/>
              </a:rPr>
              <a:t>powoduje </a:t>
            </a:r>
            <a:r>
              <a:rPr dirty="0" sz="1600" spc="-5">
                <a:latin typeface="Times New Roman"/>
                <a:cs typeface="Times New Roman"/>
                <a:hlinkClick r:id="rId3"/>
              </a:rPr>
              <a:t>otyłość</a:t>
            </a:r>
            <a:r>
              <a:rPr dirty="0" sz="1600" spc="-5">
                <a:latin typeface="Times New Roman"/>
                <a:cs typeface="Times New Roman"/>
              </a:rPr>
              <a:t>, chorobę, która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obecnie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ma</a:t>
            </a:r>
            <a:r>
              <a:rPr dirty="0" sz="1600" spc="-5">
                <a:latin typeface="Times New Roman"/>
                <a:cs typeface="Times New Roman"/>
              </a:rPr>
              <a:t> już </a:t>
            </a:r>
            <a:r>
              <a:rPr dirty="0" sz="1600">
                <a:latin typeface="Times New Roman"/>
                <a:cs typeface="Times New Roman"/>
              </a:rPr>
              <a:t>statut</a:t>
            </a:r>
            <a:r>
              <a:rPr dirty="0" sz="1600" spc="-5">
                <a:latin typeface="Times New Roman"/>
                <a:cs typeface="Times New Roman"/>
              </a:rPr>
              <a:t> cywilizacyjnej.</a:t>
            </a:r>
            <a:endParaRPr sz="16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800"/>
              </a:lnSpc>
            </a:pPr>
            <a:r>
              <a:rPr dirty="0" sz="1600" spc="-5">
                <a:latin typeface="Times New Roman"/>
                <a:cs typeface="Times New Roman"/>
              </a:rPr>
              <a:t>Istnieją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jednak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sposoby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 </a:t>
            </a:r>
            <a:r>
              <a:rPr dirty="0" sz="1600" spc="-5" b="1">
                <a:latin typeface="Times New Roman"/>
                <a:cs typeface="Times New Roman"/>
              </a:rPr>
              <a:t>ograniczenie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cukru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diecie</a:t>
            </a:r>
            <a:r>
              <a:rPr dirty="0" sz="1600" spc="-5">
                <a:latin typeface="Times New Roman"/>
                <a:cs typeface="Times New Roman"/>
              </a:rPr>
              <a:t>.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Bardzo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ważne</a:t>
            </a:r>
            <a:r>
              <a:rPr dirty="0" sz="1600" spc="-5">
                <a:latin typeface="Times New Roman"/>
                <a:cs typeface="Times New Roman"/>
              </a:rPr>
              <a:t> jest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czytanie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składów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produktów</a:t>
            </a:r>
            <a:r>
              <a:rPr dirty="0" sz="1600" spc="39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</a:t>
            </a:r>
            <a:r>
              <a:rPr dirty="0" sz="1600" spc="39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świadome </a:t>
            </a:r>
            <a:r>
              <a:rPr dirty="0" sz="1600" spc="-5" b="1">
                <a:latin typeface="Times New Roman"/>
                <a:cs typeface="Times New Roman"/>
              </a:rPr>
              <a:t>unikanie </a:t>
            </a:r>
            <a:r>
              <a:rPr dirty="0" sz="1600" b="1">
                <a:latin typeface="Times New Roman"/>
                <a:cs typeface="Times New Roman"/>
              </a:rPr>
              <a:t> cukrów</a:t>
            </a:r>
            <a:r>
              <a:rPr dirty="0" sz="1600">
                <a:latin typeface="Times New Roman"/>
                <a:cs typeface="Times New Roman"/>
              </a:rPr>
              <a:t>. </a:t>
            </a:r>
            <a:r>
              <a:rPr dirty="0" sz="1600" spc="-5">
                <a:latin typeface="Times New Roman"/>
                <a:cs typeface="Times New Roman"/>
              </a:rPr>
              <a:t>Kolejną rzeczą </a:t>
            </a:r>
            <a:r>
              <a:rPr dirty="0" sz="1600">
                <a:latin typeface="Times New Roman"/>
                <a:cs typeface="Times New Roman"/>
              </a:rPr>
              <a:t>jest </a:t>
            </a:r>
            <a:r>
              <a:rPr dirty="0" sz="1600" spc="-5">
                <a:latin typeface="Times New Roman"/>
                <a:cs typeface="Times New Roman"/>
              </a:rPr>
              <a:t>bardzo dobrze </a:t>
            </a:r>
            <a:r>
              <a:rPr dirty="0" sz="1600" spc="-5">
                <a:latin typeface="Times New Roman"/>
                <a:cs typeface="Times New Roman"/>
                <a:hlinkClick r:id="rId4"/>
              </a:rPr>
              <a:t>zbilansowana </a:t>
            </a:r>
            <a:r>
              <a:rPr dirty="0" sz="1600">
                <a:latin typeface="Times New Roman"/>
                <a:cs typeface="Times New Roman"/>
                <a:hlinkClick r:id="rId4"/>
              </a:rPr>
              <a:t>dieta</a:t>
            </a:r>
            <a:r>
              <a:rPr dirty="0" sz="1600">
                <a:latin typeface="Times New Roman"/>
                <a:cs typeface="Times New Roman"/>
              </a:rPr>
              <a:t>, </a:t>
            </a:r>
            <a:r>
              <a:rPr dirty="0" sz="1600" spc="-5">
                <a:latin typeface="Times New Roman"/>
                <a:cs typeface="Times New Roman"/>
              </a:rPr>
              <a:t>która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będzie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ułożona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właściwie</a:t>
            </a:r>
            <a:r>
              <a:rPr dirty="0" sz="1600" spc="-5">
                <a:latin typeface="Times New Roman"/>
                <a:cs typeface="Times New Roman"/>
              </a:rPr>
              <a:t> i</a:t>
            </a:r>
            <a:r>
              <a:rPr dirty="0" sz="1600">
                <a:latin typeface="Times New Roman"/>
                <a:cs typeface="Times New Roman"/>
              </a:rPr>
              <a:t> podczas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której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nie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powinniśmy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czuć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ochoty na cukier. Motywacja również jest bardzo </a:t>
            </a:r>
            <a:r>
              <a:rPr dirty="0" sz="1600" spc="-10">
                <a:latin typeface="Times New Roman"/>
                <a:cs typeface="Times New Roman"/>
              </a:rPr>
              <a:t>ważna. </a:t>
            </a:r>
            <a:r>
              <a:rPr dirty="0" sz="1600" spc="-5">
                <a:latin typeface="Times New Roman"/>
                <a:cs typeface="Times New Roman"/>
              </a:rPr>
              <a:t>Należy sobie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uświadomić,</a:t>
            </a:r>
            <a:r>
              <a:rPr dirty="0" sz="1600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że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cukier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bardzo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niekorzystnie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wpływa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nasz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organizm </a:t>
            </a:r>
            <a:r>
              <a:rPr dirty="0" sz="1600" spc="-3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wygląd.</a:t>
            </a:r>
            <a:endParaRPr sz="16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143800"/>
              </a:lnSpc>
            </a:pPr>
            <a:r>
              <a:rPr dirty="0" sz="1600" spc="-5">
                <a:latin typeface="Times New Roman"/>
                <a:cs typeface="Times New Roman"/>
              </a:rPr>
              <a:t>Warto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wiedzieć,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że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cukier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dostarczy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nam</a:t>
            </a:r>
            <a:r>
              <a:rPr dirty="0" sz="1600" spc="4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energii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bardzo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szybko,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ale na bardzo krótko. Czy takie podejście </a:t>
            </a:r>
            <a:r>
              <a:rPr dirty="0" sz="1600" spc="-15">
                <a:latin typeface="Times New Roman"/>
                <a:cs typeface="Times New Roman"/>
              </a:rPr>
              <a:t>ma </a:t>
            </a:r>
            <a:r>
              <a:rPr dirty="0" sz="1600" spc="-5">
                <a:latin typeface="Times New Roman"/>
                <a:cs typeface="Times New Roman"/>
              </a:rPr>
              <a:t>sens? Z całą pewnością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nie, a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dodatkowo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narażamy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organizm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wiele</a:t>
            </a:r>
            <a:r>
              <a:rPr dirty="0" sz="1600" spc="-5">
                <a:latin typeface="Times New Roman"/>
                <a:cs typeface="Times New Roman"/>
              </a:rPr>
              <a:t> poważnych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chorób.</a:t>
            </a:r>
            <a:endParaRPr sz="1600">
              <a:latin typeface="Times New Roman"/>
              <a:cs typeface="Times New Roman"/>
            </a:endParaRPr>
          </a:p>
          <a:p>
            <a:pPr algn="just" marL="12700" marR="12065">
              <a:lnSpc>
                <a:spcPct val="143700"/>
              </a:lnSpc>
            </a:pP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Czytajmy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etykiety.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1F1D1D"/>
                </a:solidFill>
                <a:latin typeface="Times New Roman"/>
                <a:cs typeface="Times New Roman"/>
              </a:rPr>
              <a:t>Nie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 popadajmy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w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panikę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i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starajmy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się</a:t>
            </a:r>
            <a:r>
              <a:rPr dirty="0" sz="160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1F1D1D"/>
                </a:solidFill>
                <a:latin typeface="Times New Roman"/>
                <a:cs typeface="Times New Roman"/>
              </a:rPr>
              <a:t>być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 świadomymi</a:t>
            </a:r>
            <a:r>
              <a:rPr dirty="0" sz="1600" spc="-10">
                <a:solidFill>
                  <a:srgbClr val="1F1D1D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1F1D1D"/>
                </a:solidFill>
                <a:latin typeface="Times New Roman"/>
                <a:cs typeface="Times New Roman"/>
              </a:rPr>
              <a:t>konsumentami.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8288" y="339467"/>
            <a:ext cx="5786120" cy="3419475"/>
          </a:xfrm>
          <a:prstGeom prst="rect">
            <a:avLst/>
          </a:prstGeom>
        </p:spPr>
        <p:txBody>
          <a:bodyPr wrap="square" lIns="0" tIns="2171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710"/>
              </a:spcBef>
            </a:pPr>
            <a:r>
              <a:rPr dirty="0" sz="2300" b="1">
                <a:latin typeface="Times New Roman"/>
                <a:cs typeface="Times New Roman"/>
              </a:rPr>
              <a:t>Wstęp</a:t>
            </a:r>
            <a:endParaRPr sz="23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800"/>
              </a:lnSpc>
              <a:spcBef>
                <a:spcPts val="270"/>
              </a:spcBef>
            </a:pPr>
            <a:r>
              <a:rPr dirty="0" sz="1600" spc="-5" b="1">
                <a:latin typeface="Times New Roman"/>
                <a:cs typeface="Times New Roman"/>
              </a:rPr>
              <a:t>Nawet jeśli nie kupujesz w sklepie cukru i myślisz, </a:t>
            </a:r>
            <a:r>
              <a:rPr dirty="0" sz="1600" spc="-10" b="1">
                <a:latin typeface="Times New Roman"/>
                <a:cs typeface="Times New Roman"/>
              </a:rPr>
              <a:t>że </a:t>
            </a:r>
            <a:r>
              <a:rPr dirty="0" sz="1600" b="1">
                <a:latin typeface="Times New Roman"/>
                <a:cs typeface="Times New Roman"/>
              </a:rPr>
              <a:t>nie </a:t>
            </a:r>
            <a:r>
              <a:rPr dirty="0" sz="1600" spc="-5" b="1">
                <a:latin typeface="Times New Roman"/>
                <a:cs typeface="Times New Roman"/>
              </a:rPr>
              <a:t>grozi </a:t>
            </a:r>
            <a:r>
              <a:rPr dirty="0" sz="1600" b="1">
                <a:latin typeface="Times New Roman"/>
                <a:cs typeface="Times New Roman"/>
              </a:rPr>
              <a:t>ci </a:t>
            </a:r>
            <a:r>
              <a:rPr dirty="0" sz="1600" spc="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jego</a:t>
            </a:r>
            <a:r>
              <a:rPr dirty="0" sz="1600" spc="17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przedawkowanie,</a:t>
            </a:r>
            <a:r>
              <a:rPr dirty="0" sz="1600" spc="16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jesteś</a:t>
            </a:r>
            <a:r>
              <a:rPr dirty="0" sz="1600" spc="55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</a:t>
            </a:r>
            <a:r>
              <a:rPr dirty="0" sz="1600" spc="56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błędzie.</a:t>
            </a:r>
            <a:r>
              <a:rPr dirty="0" sz="1600" spc="56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Kryje</a:t>
            </a:r>
            <a:r>
              <a:rPr dirty="0" sz="1600" spc="55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się</a:t>
            </a:r>
            <a:r>
              <a:rPr dirty="0" sz="1600" spc="55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on</a:t>
            </a:r>
            <a:r>
              <a:rPr dirty="0" sz="1600" spc="55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bowiem </a:t>
            </a:r>
            <a:r>
              <a:rPr dirty="0" sz="1600" spc="-39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wielu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spożywanych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codziennie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produktach</a:t>
            </a:r>
            <a:r>
              <a:rPr dirty="0" sz="1600" spc="-5" b="1">
                <a:latin typeface="Times New Roman"/>
                <a:cs typeface="Times New Roman"/>
              </a:rPr>
              <a:t> w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zaskakujących 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ilościach.</a:t>
            </a:r>
            <a:r>
              <a:rPr dirty="0" sz="1600" spc="204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</a:t>
            </a:r>
            <a:r>
              <a:rPr dirty="0" sz="1600" spc="21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choć</a:t>
            </a:r>
            <a:r>
              <a:rPr dirty="0" sz="1600" spc="21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sam</a:t>
            </a:r>
            <a:r>
              <a:rPr dirty="0" sz="1600" spc="19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cukier</a:t>
            </a:r>
            <a:r>
              <a:rPr dirty="0" sz="1600" spc="21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nie</a:t>
            </a:r>
            <a:r>
              <a:rPr dirty="0" sz="1600" spc="21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jest</a:t>
            </a:r>
            <a:r>
              <a:rPr dirty="0" sz="1600" spc="204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trucizną,</a:t>
            </a:r>
            <a:r>
              <a:rPr dirty="0" sz="1600" spc="21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potrafi</a:t>
            </a:r>
            <a:r>
              <a:rPr dirty="0" sz="1600" spc="204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uzależniać, </a:t>
            </a:r>
            <a:r>
              <a:rPr dirty="0" sz="1600" spc="-38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a jego nadmiar jest </a:t>
            </a:r>
            <a:r>
              <a:rPr dirty="0" sz="1600" spc="-10" b="1">
                <a:latin typeface="Times New Roman"/>
                <a:cs typeface="Times New Roman"/>
              </a:rPr>
              <a:t>zabójczy.</a:t>
            </a:r>
            <a:r>
              <a:rPr dirty="0" sz="1600" spc="-5" b="1">
                <a:latin typeface="Times New Roman"/>
                <a:cs typeface="Times New Roman"/>
              </a:rPr>
              <a:t> Nadmiar cukru w</a:t>
            </a:r>
            <a:r>
              <a:rPr dirty="0" sz="1600" spc="39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diecie prowadzi 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nie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tylko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do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nadwagi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otyłości,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ale</a:t>
            </a:r>
            <a:r>
              <a:rPr dirty="0" sz="1600" b="1">
                <a:latin typeface="Times New Roman"/>
                <a:cs typeface="Times New Roman"/>
              </a:rPr>
              <a:t> też</a:t>
            </a:r>
            <a:r>
              <a:rPr dirty="0" sz="1600" spc="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poważnych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chorób 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przewlekłych, takich </a:t>
            </a:r>
            <a:r>
              <a:rPr dirty="0" sz="1600" b="1">
                <a:latin typeface="Times New Roman"/>
                <a:cs typeface="Times New Roman"/>
              </a:rPr>
              <a:t>jak </a:t>
            </a:r>
            <a:r>
              <a:rPr dirty="0" sz="1600" spc="-5" b="1">
                <a:latin typeface="Times New Roman"/>
                <a:cs typeface="Times New Roman"/>
              </a:rPr>
              <a:t>cukrzyca </a:t>
            </a:r>
            <a:r>
              <a:rPr dirty="0" sz="1600" spc="-10" b="1">
                <a:latin typeface="Times New Roman"/>
                <a:cs typeface="Times New Roman"/>
              </a:rPr>
              <a:t>czy </a:t>
            </a:r>
            <a:r>
              <a:rPr dirty="0" sz="1600" b="1">
                <a:latin typeface="Times New Roman"/>
                <a:cs typeface="Times New Roman"/>
              </a:rPr>
              <a:t>nowotwory.</a:t>
            </a:r>
            <a:r>
              <a:rPr dirty="0" sz="1600" spc="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Ze </a:t>
            </a:r>
            <a:r>
              <a:rPr dirty="0" sz="1600" spc="-5" b="1">
                <a:latin typeface="Times New Roman"/>
                <a:cs typeface="Times New Roman"/>
              </a:rPr>
              <a:t>statystyk 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NFZ</a:t>
            </a:r>
            <a:r>
              <a:rPr dirty="0" sz="1600" spc="22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wynika,</a:t>
            </a:r>
            <a:r>
              <a:rPr dirty="0" sz="1600" spc="23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że</a:t>
            </a:r>
            <a:r>
              <a:rPr dirty="0" sz="1600" spc="25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</a:t>
            </a:r>
            <a:r>
              <a:rPr dirty="0" sz="1600" spc="24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Polsce</a:t>
            </a:r>
            <a:r>
              <a:rPr dirty="0" sz="1600" spc="23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blisko</a:t>
            </a:r>
            <a:r>
              <a:rPr dirty="0" sz="1600" spc="240" b="1">
                <a:latin typeface="Times New Roman"/>
                <a:cs typeface="Times New Roman"/>
              </a:rPr>
              <a:t> </a:t>
            </a:r>
            <a:r>
              <a:rPr dirty="0" sz="1600" spc="10" b="1">
                <a:latin typeface="Times New Roman"/>
                <a:cs typeface="Times New Roman"/>
              </a:rPr>
              <a:t>1,4</a:t>
            </a:r>
            <a:r>
              <a:rPr dirty="0" sz="1600" spc="24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tys.</a:t>
            </a:r>
            <a:r>
              <a:rPr dirty="0" sz="1600" spc="24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zgonów</a:t>
            </a:r>
            <a:r>
              <a:rPr dirty="0" sz="1600" spc="26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rocznie</a:t>
            </a:r>
            <a:r>
              <a:rPr dirty="0" sz="1600" spc="254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wynika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4191126"/>
            <a:ext cx="48171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14400" algn="l"/>
                <a:tab pos="1709420" algn="l"/>
                <a:tab pos="2356485" algn="l"/>
                <a:tab pos="2767330" algn="l"/>
                <a:tab pos="3213735" algn="l"/>
                <a:tab pos="3837940" algn="l"/>
                <a:tab pos="417258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cukrem.	Cukier	kryje	się	nie	tylko	w	</a:t>
            </a:r>
            <a:r>
              <a:rPr dirty="0" sz="1600" spc="-10" b="1">
                <a:latin typeface="Times New Roman"/>
                <a:cs typeface="Times New Roman"/>
              </a:rPr>
              <a:t>białych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3733317"/>
            <a:ext cx="5781040" cy="726440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40"/>
              </a:spcBef>
              <a:tabLst>
                <a:tab pos="272415" algn="l"/>
                <a:tab pos="1629410" algn="l"/>
                <a:tab pos="2953385" algn="l"/>
                <a:tab pos="3868420" algn="l"/>
                <a:tab pos="479679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z	konsekwencji	nadmiernego	spożycia	napojów	słodzonych</a:t>
            </a:r>
            <a:endParaRPr sz="1600">
              <a:latin typeface="Times New Roman"/>
              <a:cs typeface="Times New Roman"/>
            </a:endParaRPr>
          </a:p>
          <a:p>
            <a:pPr algn="r" marR="6350">
              <a:lnSpc>
                <a:spcPct val="100000"/>
              </a:lnSpc>
              <a:spcBef>
                <a:spcPts val="840"/>
              </a:spcBef>
            </a:pPr>
            <a:r>
              <a:rPr dirty="0" sz="1600" spc="-10" b="1">
                <a:latin typeface="Times New Roman"/>
                <a:cs typeface="Times New Roman"/>
              </a:rPr>
              <a:t>kostkach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8288" y="4434102"/>
            <a:ext cx="5786120" cy="5081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11430">
              <a:lnSpc>
                <a:spcPct val="143900"/>
              </a:lnSpc>
              <a:spcBef>
                <a:spcPts val="100"/>
              </a:spcBef>
            </a:pPr>
            <a:r>
              <a:rPr dirty="0" sz="1600" spc="-5" b="1">
                <a:latin typeface="Times New Roman"/>
                <a:cs typeface="Times New Roman"/>
              </a:rPr>
              <a:t>i słodyczach, ale też owocowych jogurtach, sosach, ketchupach, 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musztardach</a:t>
            </a:r>
            <a:r>
              <a:rPr dirty="0" sz="1600" spc="-1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</a:t>
            </a:r>
            <a:r>
              <a:rPr dirty="0" sz="1600" spc="-1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gazowanych</a:t>
            </a:r>
            <a:r>
              <a:rPr dirty="0" sz="1600" spc="-5" b="1">
                <a:latin typeface="Times New Roman"/>
                <a:cs typeface="Times New Roman"/>
              </a:rPr>
              <a:t> napojach.</a:t>
            </a:r>
            <a:endParaRPr sz="1600">
              <a:latin typeface="Times New Roman"/>
              <a:cs typeface="Times New Roman"/>
            </a:endParaRPr>
          </a:p>
          <a:p>
            <a:pPr algn="just" marL="3059430" marR="8890">
              <a:lnSpc>
                <a:spcPct val="143700"/>
              </a:lnSpc>
              <a:spcBef>
                <a:spcPts val="1165"/>
              </a:spcBef>
            </a:pPr>
            <a:r>
              <a:rPr dirty="0" sz="1600" spc="-5">
                <a:latin typeface="Times New Roman"/>
                <a:cs typeface="Times New Roman"/>
              </a:rPr>
              <a:t>Polak</a:t>
            </a:r>
            <a:r>
              <a:rPr dirty="0" sz="1600" spc="11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spożywa</a:t>
            </a:r>
            <a:r>
              <a:rPr dirty="0" sz="1600" spc="585">
                <a:latin typeface="Times New Roman"/>
                <a:cs typeface="Times New Roman"/>
              </a:rPr>
              <a:t> </a:t>
            </a:r>
            <a:r>
              <a:rPr dirty="0" sz="1600" spc="5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rocznie</a:t>
            </a:r>
            <a:r>
              <a:rPr dirty="0" sz="1600" spc="585">
                <a:latin typeface="Times New Roman"/>
                <a:cs typeface="Times New Roman"/>
              </a:rPr>
              <a:t> </a:t>
            </a:r>
            <a:r>
              <a:rPr dirty="0" sz="1600" spc="5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aż </a:t>
            </a:r>
            <a:r>
              <a:rPr dirty="0" sz="1600" spc="-3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11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12</a:t>
            </a:r>
            <a:r>
              <a:rPr dirty="0" sz="1600" spc="780">
                <a:latin typeface="Times New Roman"/>
                <a:cs typeface="Times New Roman"/>
              </a:rPr>
              <a:t> </a:t>
            </a:r>
            <a:r>
              <a:rPr dirty="0" sz="1600" spc="7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kg</a:t>
            </a:r>
            <a:r>
              <a:rPr dirty="0" sz="1600" spc="780">
                <a:latin typeface="Times New Roman"/>
                <a:cs typeface="Times New Roman"/>
              </a:rPr>
              <a:t> </a:t>
            </a:r>
            <a:r>
              <a:rPr dirty="0" sz="1600" spc="78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więcej</a:t>
            </a:r>
            <a:r>
              <a:rPr dirty="0" sz="1600" spc="385">
                <a:latin typeface="Times New Roman"/>
                <a:cs typeface="Times New Roman"/>
              </a:rPr>
              <a:t>  </a:t>
            </a:r>
            <a:r>
              <a:rPr dirty="0" sz="1600" spc="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cukru</a:t>
            </a:r>
            <a:endParaRPr sz="1600">
              <a:latin typeface="Times New Roman"/>
              <a:cs typeface="Times New Roman"/>
            </a:endParaRPr>
          </a:p>
          <a:p>
            <a:pPr algn="just" marL="3059430" marR="5715" indent="1403350">
              <a:lnSpc>
                <a:spcPct val="143800"/>
              </a:lnSpc>
            </a:pPr>
            <a:r>
              <a:rPr dirty="0" sz="1600" spc="-5">
                <a:latin typeface="Times New Roman"/>
                <a:cs typeface="Times New Roman"/>
              </a:rPr>
              <a:t>przetworzo</a:t>
            </a:r>
            <a:r>
              <a:rPr dirty="0" sz="1600">
                <a:latin typeface="Times New Roman"/>
                <a:cs typeface="Times New Roman"/>
              </a:rPr>
              <a:t>n</a:t>
            </a:r>
            <a:r>
              <a:rPr dirty="0" sz="1600" spc="-5">
                <a:latin typeface="Times New Roman"/>
                <a:cs typeface="Times New Roman"/>
              </a:rPr>
              <a:t>ego  </a:t>
            </a:r>
            <a:r>
              <a:rPr dirty="0" sz="1600" spc="-5">
                <a:latin typeface="Times New Roman"/>
                <a:cs typeface="Times New Roman"/>
              </a:rPr>
              <a:t>w</a:t>
            </a:r>
            <a:r>
              <a:rPr dirty="0" sz="1600" spc="3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potrawach</a:t>
            </a:r>
            <a:r>
              <a:rPr dirty="0" sz="1600" spc="3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</a:t>
            </a:r>
            <a:r>
              <a:rPr dirty="0" sz="1600" spc="3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napojach</a:t>
            </a:r>
            <a:r>
              <a:rPr dirty="0" sz="1600" spc="3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niż</a:t>
            </a:r>
            <a:r>
              <a:rPr dirty="0" sz="1600" spc="34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10 </a:t>
            </a:r>
            <a:r>
              <a:rPr dirty="0" sz="1600" spc="-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lat</a:t>
            </a:r>
            <a:r>
              <a:rPr dirty="0" sz="1600" spc="92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temu</a:t>
            </a:r>
            <a:r>
              <a:rPr dirty="0" sz="1600" spc="9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–</a:t>
            </a:r>
            <a:r>
              <a:rPr dirty="0" sz="1600" spc="9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wynika</a:t>
            </a:r>
            <a:r>
              <a:rPr dirty="0" sz="1600" spc="919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z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raportu</a:t>
            </a:r>
            <a:endParaRPr sz="1600">
              <a:latin typeface="Times New Roman"/>
              <a:cs typeface="Times New Roman"/>
            </a:endParaRPr>
          </a:p>
          <a:p>
            <a:pPr algn="just" marL="12700" marR="5080" indent="4419600">
              <a:lnSpc>
                <a:spcPct val="143800"/>
              </a:lnSpc>
            </a:pPr>
            <a:r>
              <a:rPr dirty="0" sz="1600" spc="-10">
                <a:latin typeface="Times New Roman"/>
                <a:cs typeface="Times New Roman"/>
                <a:hlinkClick r:id="rId2"/>
              </a:rPr>
              <a:t>"C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ukier</a:t>
            </a:r>
            <a:r>
              <a:rPr dirty="0" sz="1600" spc="-15">
                <a:latin typeface="Times New Roman"/>
                <a:cs typeface="Times New Roman"/>
                <a:hlinkClick r:id="rId2"/>
              </a:rPr>
              <a:t>,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ot</a:t>
            </a:r>
            <a:r>
              <a:rPr dirty="0" sz="1600" spc="-15">
                <a:latin typeface="Times New Roman"/>
                <a:cs typeface="Times New Roman"/>
                <a:hlinkClick r:id="rId2"/>
              </a:rPr>
              <a:t>y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ł</a:t>
            </a:r>
            <a:r>
              <a:rPr dirty="0" sz="1600">
                <a:latin typeface="Times New Roman"/>
                <a:cs typeface="Times New Roman"/>
                <a:hlinkClick r:id="rId2"/>
              </a:rPr>
              <a:t>o</a:t>
            </a:r>
            <a:r>
              <a:rPr dirty="0" sz="1600" spc="-10">
                <a:latin typeface="Times New Roman"/>
                <a:cs typeface="Times New Roman"/>
                <a:hlinkClick r:id="rId2"/>
              </a:rPr>
              <a:t>ś</a:t>
            </a:r>
            <a:r>
              <a:rPr dirty="0" sz="1600" spc="5">
                <a:latin typeface="Times New Roman"/>
                <a:cs typeface="Times New Roman"/>
                <a:hlinkClick r:id="rId2"/>
              </a:rPr>
              <a:t>ć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- 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  <a:hlinkClick r:id="rId2"/>
              </a:rPr>
              <a:t>konsekwencje"</a:t>
            </a:r>
            <a:r>
              <a:rPr dirty="0" sz="1600" spc="-5">
                <a:latin typeface="Times New Roman"/>
                <a:cs typeface="Times New Roman"/>
              </a:rPr>
              <a:t> przygotowanego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przez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analityków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Narodowego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Funduszu Zdrowia w 2019 r. W </a:t>
            </a:r>
            <a:r>
              <a:rPr dirty="0" sz="1600">
                <a:latin typeface="Times New Roman"/>
                <a:cs typeface="Times New Roman"/>
              </a:rPr>
              <a:t>efekcie </a:t>
            </a:r>
            <a:r>
              <a:rPr dirty="0" sz="1600" spc="-5">
                <a:latin typeface="Times New Roman"/>
                <a:cs typeface="Times New Roman"/>
              </a:rPr>
              <a:t>trzech na </a:t>
            </a:r>
            <a:r>
              <a:rPr dirty="0" sz="1600">
                <a:latin typeface="Times New Roman"/>
                <a:cs typeface="Times New Roman"/>
              </a:rPr>
              <a:t>pięciu </a:t>
            </a:r>
            <a:r>
              <a:rPr dirty="0" sz="1600" spc="-5">
                <a:latin typeface="Times New Roman"/>
                <a:cs typeface="Times New Roman"/>
              </a:rPr>
              <a:t>dorosłych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Polaków</a:t>
            </a:r>
            <a:r>
              <a:rPr dirty="0" sz="1600" spc="175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ma</a:t>
            </a:r>
            <a:r>
              <a:rPr dirty="0" sz="1600" spc="1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nadwagę,</a:t>
            </a:r>
            <a:r>
              <a:rPr dirty="0" sz="1600" spc="1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</a:t>
            </a:r>
            <a:r>
              <a:rPr dirty="0" sz="1600" spc="1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co</a:t>
            </a:r>
            <a:r>
              <a:rPr dirty="0" sz="1600" spc="1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czwarty</a:t>
            </a:r>
            <a:r>
              <a:rPr dirty="0" sz="1600" spc="1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jest</a:t>
            </a:r>
            <a:r>
              <a:rPr dirty="0" sz="1600" spc="1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otyły.</a:t>
            </a:r>
            <a:r>
              <a:rPr dirty="0" sz="1600" spc="17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Tymczasem</a:t>
            </a:r>
            <a:r>
              <a:rPr dirty="0" sz="1600" spc="1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nadwaga </a:t>
            </a:r>
            <a:r>
              <a:rPr dirty="0" sz="1600" spc="-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otyłość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są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przyczyną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wielu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chorób,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także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śmiertelnych.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Ryzyko 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zachorowania</a:t>
            </a:r>
            <a:r>
              <a:rPr dirty="0" sz="1600" spc="2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np.</a:t>
            </a:r>
            <a:r>
              <a:rPr dirty="0" sz="1600" spc="2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</a:t>
            </a:r>
            <a:r>
              <a:rPr dirty="0" sz="1600" spc="2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cukrzycę</a:t>
            </a:r>
            <a:r>
              <a:rPr dirty="0" sz="1600" spc="2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typu</a:t>
            </a:r>
            <a:r>
              <a:rPr dirty="0" sz="1600" spc="2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</a:t>
            </a:r>
            <a:r>
              <a:rPr dirty="0" sz="1600" spc="2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jest</a:t>
            </a:r>
            <a:r>
              <a:rPr dirty="0" sz="1600" spc="2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nawet</a:t>
            </a:r>
            <a:r>
              <a:rPr dirty="0" sz="1600" spc="28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40-krotnie</a:t>
            </a:r>
            <a:r>
              <a:rPr dirty="0" sz="1600" spc="2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wyższe </a:t>
            </a:r>
            <a:r>
              <a:rPr dirty="0" sz="1600" spc="-3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 otyłych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niż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 osób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z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prawidłową</a:t>
            </a:r>
            <a:r>
              <a:rPr dirty="0" sz="1600">
                <a:latin typeface="Times New Roman"/>
                <a:cs typeface="Times New Roman"/>
              </a:rPr>
              <a:t> wagą.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2559" y="5571866"/>
            <a:ext cx="2031561" cy="162441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567943"/>
            <a:ext cx="5786120" cy="92062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4629" indent="-20256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1526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Cukier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lvl="1" marL="279400" indent="-266700">
              <a:lnSpc>
                <a:spcPct val="100000"/>
              </a:lnSpc>
              <a:buAutoNum type="arabicPeriod"/>
              <a:tabLst>
                <a:tab pos="279400" algn="l"/>
              </a:tabLst>
            </a:pPr>
            <a:r>
              <a:rPr dirty="0" sz="1200" spc="-5" b="1">
                <a:latin typeface="Times New Roman"/>
                <a:cs typeface="Times New Roman"/>
              </a:rPr>
              <a:t>Czym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cukier zawinił?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Times New Roman"/>
              <a:buAutoNum type="arabicPeriod"/>
            </a:pPr>
            <a:endParaRPr sz="10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16700"/>
              </a:lnSpc>
            </a:pPr>
            <a:r>
              <a:rPr dirty="0" sz="1200">
                <a:latin typeface="Times New Roman"/>
                <a:cs typeface="Times New Roman"/>
              </a:rPr>
              <a:t>Cukry w </a:t>
            </a:r>
            <a:r>
              <a:rPr dirty="0" sz="1200" spc="-5">
                <a:latin typeface="Times New Roman"/>
                <a:cs typeface="Times New Roman"/>
              </a:rPr>
              <a:t>ujęciu chemicznym </a:t>
            </a:r>
            <a:r>
              <a:rPr dirty="0" sz="1200">
                <a:latin typeface="Times New Roman"/>
                <a:cs typeface="Times New Roman"/>
              </a:rPr>
              <a:t>to inna </a:t>
            </a:r>
            <a:r>
              <a:rPr dirty="0" sz="1200" spc="-5">
                <a:latin typeface="Times New Roman"/>
                <a:cs typeface="Times New Roman"/>
              </a:rPr>
              <a:t>nazwa węglowodanów. </a:t>
            </a:r>
            <a:r>
              <a:rPr dirty="0" sz="1200">
                <a:latin typeface="Times New Roman"/>
                <a:cs typeface="Times New Roman"/>
              </a:rPr>
              <a:t>Wchodzą więc w </a:t>
            </a:r>
            <a:r>
              <a:rPr dirty="0" sz="1200" spc="-5">
                <a:latin typeface="Times New Roman"/>
                <a:cs typeface="Times New Roman"/>
              </a:rPr>
              <a:t>skład </a:t>
            </a:r>
            <a:r>
              <a:rPr dirty="0" sz="1200">
                <a:latin typeface="Times New Roman"/>
                <a:cs typeface="Times New Roman"/>
              </a:rPr>
              <a:t>nie </a:t>
            </a:r>
            <a:r>
              <a:rPr dirty="0" sz="1200" spc="-5">
                <a:latin typeface="Times New Roman"/>
                <a:cs typeface="Times New Roman"/>
              </a:rPr>
              <a:t>tylko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produktów słodkich, ale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-5">
                <a:latin typeface="Times New Roman"/>
                <a:cs typeface="Times New Roman"/>
              </a:rPr>
              <a:t>makaronów </a:t>
            </a:r>
            <a:r>
              <a:rPr dirty="0" sz="1200" spc="5">
                <a:latin typeface="Times New Roman"/>
                <a:cs typeface="Times New Roman"/>
              </a:rPr>
              <a:t>czy </a:t>
            </a:r>
            <a:r>
              <a:rPr dirty="0" sz="1200" spc="-5">
                <a:latin typeface="Times New Roman"/>
                <a:cs typeface="Times New Roman"/>
              </a:rPr>
              <a:t>ryżu. </a:t>
            </a:r>
            <a:r>
              <a:rPr dirty="0" sz="1200" spc="5">
                <a:latin typeface="Times New Roman"/>
                <a:cs typeface="Times New Roman"/>
              </a:rPr>
              <a:t>Są </a:t>
            </a:r>
            <a:r>
              <a:rPr dirty="0" sz="1200" spc="-5">
                <a:latin typeface="Times New Roman"/>
                <a:cs typeface="Times New Roman"/>
              </a:rPr>
              <a:t>niezbędne </a:t>
            </a:r>
            <a:r>
              <a:rPr dirty="0" sz="1200">
                <a:latin typeface="Times New Roman"/>
                <a:cs typeface="Times New Roman"/>
              </a:rPr>
              <a:t>dla odżywiania </a:t>
            </a:r>
            <a:r>
              <a:rPr dirty="0" sz="1200" spc="-5">
                <a:latin typeface="Times New Roman"/>
                <a:cs typeface="Times New Roman"/>
              </a:rPr>
              <a:t>każdej </a:t>
            </a:r>
            <a:r>
              <a:rPr dirty="0" sz="1200">
                <a:latin typeface="Times New Roman"/>
                <a:cs typeface="Times New Roman"/>
              </a:rPr>
              <a:t>komórki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naszego</a:t>
            </a:r>
            <a:r>
              <a:rPr dirty="0" sz="1200">
                <a:latin typeface="Times New Roman"/>
                <a:cs typeface="Times New Roman"/>
              </a:rPr>
              <a:t> organizmu.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Potocznie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cukrem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nazywamy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sacharozę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pozyskiwaną</a:t>
            </a:r>
            <a:r>
              <a:rPr dirty="0" sz="1200">
                <a:latin typeface="Times New Roman"/>
                <a:cs typeface="Times New Roman"/>
              </a:rPr>
              <a:t> 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buraków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cukrowych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czy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trzciny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Główną</a:t>
            </a:r>
            <a:r>
              <a:rPr dirty="0" sz="1200">
                <a:latin typeface="Times New Roman"/>
                <a:cs typeface="Times New Roman"/>
              </a:rPr>
              <a:t> przyczyną problemów 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ilością </a:t>
            </a:r>
            <a:r>
              <a:rPr dirty="0" sz="1200" spc="-5">
                <a:latin typeface="Times New Roman"/>
                <a:cs typeface="Times New Roman"/>
              </a:rPr>
              <a:t>spożywanego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cukru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jest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to,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że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cukier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znajdziemy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w     </a:t>
            </a:r>
            <a:r>
              <a:rPr dirty="0" sz="1200" spc="-5">
                <a:latin typeface="Times New Roman"/>
                <a:cs typeface="Times New Roman"/>
              </a:rPr>
              <a:t>większości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wysokoprzetworzonych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produktów   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spożywczych,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których</a:t>
            </a:r>
            <a:r>
              <a:rPr dirty="0" sz="1200" spc="1175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jemy 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 dużo. </a:t>
            </a:r>
            <a:r>
              <a:rPr dirty="0" sz="1200" spc="-5" b="1">
                <a:latin typeface="Times New Roman"/>
                <a:cs typeface="Times New Roman"/>
              </a:rPr>
              <a:t>Nadmiar cukru czeka </a:t>
            </a:r>
            <a:r>
              <a:rPr dirty="0" sz="1200" b="1">
                <a:latin typeface="Times New Roman"/>
                <a:cs typeface="Times New Roman"/>
              </a:rPr>
              <a:t>na nas w </a:t>
            </a:r>
            <a:r>
              <a:rPr dirty="0" sz="1200" spc="-5" b="1">
                <a:latin typeface="Times New Roman"/>
                <a:cs typeface="Times New Roman"/>
              </a:rPr>
              <a:t>napojach gazowanych, słodyczach, </a:t>
            </a:r>
            <a:r>
              <a:rPr dirty="0" sz="1200" b="1">
                <a:latin typeface="Times New Roman"/>
                <a:cs typeface="Times New Roman"/>
              </a:rPr>
              <a:t>gotowych, 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pakowanych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daniach,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sosach</a:t>
            </a:r>
            <a:r>
              <a:rPr dirty="0" sz="1200" b="1">
                <a:latin typeface="Times New Roman"/>
                <a:cs typeface="Times New Roman"/>
              </a:rPr>
              <a:t> itp. </a:t>
            </a:r>
            <a:r>
              <a:rPr dirty="0" sz="1200">
                <a:latin typeface="Times New Roman"/>
                <a:cs typeface="Times New Roman"/>
              </a:rPr>
              <a:t>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przez</a:t>
            </a:r>
            <a:r>
              <a:rPr dirty="0" sz="1200">
                <a:latin typeface="Times New Roman"/>
                <a:cs typeface="Times New Roman"/>
              </a:rPr>
              <a:t> nie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borykamy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>
                <a:latin typeface="Times New Roman"/>
                <a:cs typeface="Times New Roman"/>
              </a:rPr>
              <a:t> 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nadprogramowymi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kilogramami. Tymczasem </a:t>
            </a:r>
            <a:r>
              <a:rPr dirty="0" sz="1200" spc="-5">
                <a:latin typeface="Times New Roman"/>
                <a:cs typeface="Times New Roman"/>
                <a:hlinkClick r:id="rId2"/>
              </a:rPr>
              <a:t>nadwaga</a:t>
            </a:r>
            <a:r>
              <a:rPr dirty="0" sz="1200">
                <a:latin typeface="Times New Roman"/>
                <a:cs typeface="Times New Roman"/>
                <a:hlinkClick r:id="rId2"/>
              </a:rPr>
              <a:t> i </a:t>
            </a:r>
            <a:r>
              <a:rPr dirty="0" sz="1200" spc="-5">
                <a:latin typeface="Times New Roman"/>
                <a:cs typeface="Times New Roman"/>
                <a:hlinkClick r:id="rId2"/>
              </a:rPr>
              <a:t>otyłość </a:t>
            </a:r>
            <a:r>
              <a:rPr dirty="0" sz="1200" spc="-5">
                <a:latin typeface="Times New Roman"/>
                <a:cs typeface="Times New Roman"/>
              </a:rPr>
              <a:t>stają się częstszą przyczyną zgonów </a:t>
            </a:r>
            <a:r>
              <a:rPr dirty="0" sz="1200">
                <a:latin typeface="Times New Roman"/>
                <a:cs typeface="Times New Roman"/>
              </a:rPr>
              <a:t>niż </a:t>
            </a:r>
            <a:r>
              <a:rPr dirty="0" sz="1200" spc="-5">
                <a:latin typeface="Times New Roman"/>
                <a:cs typeface="Times New Roman"/>
              </a:rPr>
              <a:t>palenie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papierosów.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Amerykańskie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Stowarzyszenie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Onkologii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Klinicznej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(ASCO)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podkreśla,</a:t>
            </a:r>
            <a:r>
              <a:rPr dirty="0" sz="1200">
                <a:latin typeface="Times New Roman"/>
                <a:cs typeface="Times New Roman"/>
              </a:rPr>
              <a:t> że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otyłość </a:t>
            </a:r>
            <a:r>
              <a:rPr dirty="0" sz="1200">
                <a:latin typeface="Times New Roman"/>
                <a:cs typeface="Times New Roman"/>
              </a:rPr>
              <a:t>jest nie tylko </a:t>
            </a:r>
            <a:r>
              <a:rPr dirty="0" sz="1200" spc="-5">
                <a:latin typeface="Times New Roman"/>
                <a:cs typeface="Times New Roman"/>
              </a:rPr>
              <a:t>czynnikiem sprzyjającym zachorowaniu </a:t>
            </a:r>
            <a:r>
              <a:rPr dirty="0" sz="1200" spc="5">
                <a:latin typeface="Times New Roman"/>
                <a:cs typeface="Times New Roman"/>
              </a:rPr>
              <a:t>na </a:t>
            </a:r>
            <a:r>
              <a:rPr dirty="0" sz="1200" spc="-5">
                <a:latin typeface="Times New Roman"/>
                <a:cs typeface="Times New Roman"/>
              </a:rPr>
              <a:t>raka, ale </a:t>
            </a:r>
            <a:r>
              <a:rPr dirty="0" sz="1200">
                <a:latin typeface="Times New Roman"/>
                <a:cs typeface="Times New Roman"/>
              </a:rPr>
              <a:t>także pogarsza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rokowania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chorych</a:t>
            </a:r>
            <a:r>
              <a:rPr dirty="0" sz="1200">
                <a:latin typeface="Times New Roman"/>
                <a:cs typeface="Times New Roman"/>
              </a:rPr>
              <a:t> i </a:t>
            </a:r>
            <a:r>
              <a:rPr dirty="0" sz="1200" spc="-5">
                <a:latin typeface="Times New Roman"/>
                <a:cs typeface="Times New Roman"/>
              </a:rPr>
              <a:t>zwiększa śmiertelności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powodu </a:t>
            </a:r>
            <a:r>
              <a:rPr dirty="0" sz="1200" spc="-5">
                <a:latin typeface="Times New Roman"/>
                <a:cs typeface="Times New Roman"/>
              </a:rPr>
              <a:t>tej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choroby.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Otyłość </a:t>
            </a:r>
            <a:r>
              <a:rPr dirty="0" sz="1200">
                <a:latin typeface="Times New Roman"/>
                <a:cs typeface="Times New Roman"/>
              </a:rPr>
              <a:t>prowadzi do </a:t>
            </a:r>
            <a:r>
              <a:rPr dirty="0" sz="1200" spc="-5">
                <a:latin typeface="Times New Roman"/>
                <a:cs typeface="Times New Roman"/>
              </a:rPr>
              <a:t>rozwoju </a:t>
            </a:r>
            <a:r>
              <a:rPr dirty="0" sz="1200" spc="-5">
                <a:latin typeface="Times New Roman"/>
                <a:cs typeface="Times New Roman"/>
                <a:hlinkClick r:id="rId3"/>
              </a:rPr>
              <a:t>cukrzycy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-5">
                <a:latin typeface="Times New Roman"/>
                <a:cs typeface="Times New Roman"/>
                <a:hlinkClick r:id="rId4"/>
              </a:rPr>
              <a:t>miażdżycy,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chorób </a:t>
            </a:r>
            <a:r>
              <a:rPr dirty="0" sz="1200" spc="-5">
                <a:latin typeface="Times New Roman"/>
                <a:cs typeface="Times New Roman"/>
              </a:rPr>
              <a:t>stawów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-5">
                <a:latin typeface="Times New Roman"/>
                <a:cs typeface="Times New Roman"/>
              </a:rPr>
              <a:t>kręgosłupa, zwiększa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ryzyko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zawału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udaru.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Powoduje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też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  <a:hlinkClick r:id="rId5"/>
              </a:rPr>
              <a:t>bezdech</a:t>
            </a:r>
            <a:r>
              <a:rPr dirty="0" sz="1200" spc="170">
                <a:latin typeface="Times New Roman"/>
                <a:cs typeface="Times New Roman"/>
                <a:hlinkClick r:id="rId5"/>
              </a:rPr>
              <a:t> </a:t>
            </a:r>
            <a:r>
              <a:rPr dirty="0" sz="1200" spc="-5">
                <a:latin typeface="Times New Roman"/>
                <a:cs typeface="Times New Roman"/>
                <a:hlinkClick r:id="rId5"/>
              </a:rPr>
              <a:t>senny.</a:t>
            </a:r>
            <a:r>
              <a:rPr dirty="0" sz="1200" spc="15">
                <a:latin typeface="Times New Roman"/>
                <a:cs typeface="Times New Roman"/>
                <a:hlinkClick r:id="rId5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Autorzy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raportu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"Cukier,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otyłość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ct val="116700"/>
              </a:lnSpc>
              <a:spcBef>
                <a:spcPts val="25"/>
              </a:spcBef>
            </a:pPr>
            <a:r>
              <a:rPr dirty="0" sz="1200" spc="-5" b="1">
                <a:latin typeface="Times New Roman"/>
                <a:cs typeface="Times New Roman"/>
              </a:rPr>
              <a:t>konsekwencje" szacują, że </a:t>
            </a:r>
            <a:r>
              <a:rPr dirty="0" sz="1200" b="1">
                <a:latin typeface="Times New Roman"/>
                <a:cs typeface="Times New Roman"/>
              </a:rPr>
              <a:t>w </a:t>
            </a:r>
            <a:r>
              <a:rPr dirty="0" sz="1200" spc="-5" b="1">
                <a:latin typeface="Times New Roman"/>
                <a:cs typeface="Times New Roman"/>
              </a:rPr>
              <a:t>Polsce blisko 1400 zgonów rocznie wynika </a:t>
            </a:r>
            <a:r>
              <a:rPr dirty="0" sz="1200" b="1">
                <a:latin typeface="Times New Roman"/>
                <a:cs typeface="Times New Roman"/>
              </a:rPr>
              <a:t>z </a:t>
            </a:r>
            <a:r>
              <a:rPr dirty="0" sz="1200" spc="-5" b="1">
                <a:latin typeface="Times New Roman"/>
                <a:cs typeface="Times New Roman"/>
              </a:rPr>
              <a:t>konsekwencji 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nadmiernego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spożycia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napojów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słodzonych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2700" marR="8890">
              <a:lnSpc>
                <a:spcPct val="117500"/>
              </a:lnSpc>
              <a:spcBef>
                <a:spcPts val="1040"/>
              </a:spcBef>
            </a:pPr>
            <a:r>
              <a:rPr dirty="0" sz="1200" spc="-5">
                <a:latin typeface="Times New Roman"/>
                <a:cs typeface="Times New Roman"/>
              </a:rPr>
              <a:t>Zdaniem ekspertów, </a:t>
            </a:r>
            <a:r>
              <a:rPr dirty="0" sz="1200">
                <a:latin typeface="Times New Roman"/>
                <a:cs typeface="Times New Roman"/>
              </a:rPr>
              <a:t>nadmierne </a:t>
            </a:r>
            <a:r>
              <a:rPr dirty="0" sz="1200" spc="-5">
                <a:latin typeface="Times New Roman"/>
                <a:cs typeface="Times New Roman"/>
              </a:rPr>
              <a:t>spożywanie </a:t>
            </a:r>
            <a:r>
              <a:rPr dirty="0" sz="1200">
                <a:latin typeface="Times New Roman"/>
                <a:cs typeface="Times New Roman"/>
              </a:rPr>
              <a:t>cukru, </a:t>
            </a:r>
            <a:r>
              <a:rPr dirty="0" sz="1200" spc="-5">
                <a:latin typeface="Times New Roman"/>
                <a:cs typeface="Times New Roman"/>
              </a:rPr>
              <a:t>otyłość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-5">
                <a:latin typeface="Times New Roman"/>
                <a:cs typeface="Times New Roman"/>
              </a:rPr>
              <a:t>związane </a:t>
            </a:r>
            <a:r>
              <a:rPr dirty="0" sz="1200">
                <a:latin typeface="Times New Roman"/>
                <a:cs typeface="Times New Roman"/>
              </a:rPr>
              <a:t>z </a:t>
            </a:r>
            <a:r>
              <a:rPr dirty="0" sz="1200" spc="-5">
                <a:latin typeface="Times New Roman"/>
                <a:cs typeface="Times New Roman"/>
              </a:rPr>
              <a:t>tym konsekwencje </a:t>
            </a:r>
            <a:r>
              <a:rPr dirty="0" sz="1200">
                <a:latin typeface="Times New Roman"/>
                <a:cs typeface="Times New Roman"/>
              </a:rPr>
              <a:t> zdrowotne</a:t>
            </a:r>
            <a:r>
              <a:rPr dirty="0" sz="1200" spc="-5">
                <a:latin typeface="Times New Roman"/>
                <a:cs typeface="Times New Roman"/>
              </a:rPr>
              <a:t> mogą </a:t>
            </a:r>
            <a:r>
              <a:rPr dirty="0" sz="1200">
                <a:latin typeface="Times New Roman"/>
                <a:cs typeface="Times New Roman"/>
              </a:rPr>
              <a:t>oznaczać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dla </a:t>
            </a:r>
            <a:r>
              <a:rPr dirty="0" sz="1200" spc="-5">
                <a:latin typeface="Times New Roman"/>
                <a:cs typeface="Times New Roman"/>
              </a:rPr>
              <a:t>przeciętnego</a:t>
            </a:r>
            <a:r>
              <a:rPr dirty="0" sz="1200">
                <a:latin typeface="Times New Roman"/>
                <a:cs typeface="Times New Roman"/>
              </a:rPr>
              <a:t> Polaka</a:t>
            </a:r>
            <a:r>
              <a:rPr dirty="0" sz="1200" spc="-5">
                <a:latin typeface="Times New Roman"/>
                <a:cs typeface="Times New Roman"/>
              </a:rPr>
              <a:t> skrócenie życia średnio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 15 lat.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6985">
              <a:lnSpc>
                <a:spcPct val="116700"/>
              </a:lnSpc>
              <a:spcBef>
                <a:spcPts val="5"/>
              </a:spcBef>
            </a:pPr>
            <a:r>
              <a:rPr dirty="0" sz="1200" spc="-10">
                <a:latin typeface="Times New Roman"/>
                <a:cs typeface="Times New Roman"/>
              </a:rPr>
              <a:t>Osoby, </a:t>
            </a:r>
            <a:r>
              <a:rPr dirty="0" sz="1200">
                <a:latin typeface="Times New Roman"/>
                <a:cs typeface="Times New Roman"/>
              </a:rPr>
              <a:t>które </a:t>
            </a:r>
            <a:r>
              <a:rPr dirty="0" sz="1200" spc="-5">
                <a:latin typeface="Times New Roman"/>
                <a:cs typeface="Times New Roman"/>
              </a:rPr>
              <a:t>sięgają </a:t>
            </a:r>
            <a:r>
              <a:rPr dirty="0" sz="1200">
                <a:latin typeface="Times New Roman"/>
                <a:cs typeface="Times New Roman"/>
              </a:rPr>
              <a:t>po </a:t>
            </a:r>
            <a:r>
              <a:rPr dirty="0" sz="1200" spc="-5">
                <a:latin typeface="Times New Roman"/>
                <a:cs typeface="Times New Roman"/>
              </a:rPr>
              <a:t>słodzony cukrem napój raz </a:t>
            </a:r>
            <a:r>
              <a:rPr dirty="0" sz="1200">
                <a:latin typeface="Times New Roman"/>
                <a:cs typeface="Times New Roman"/>
              </a:rPr>
              <a:t>lub dwa razy dziennie mają o 26 </a:t>
            </a:r>
            <a:r>
              <a:rPr dirty="0" sz="1200" spc="-5">
                <a:latin typeface="Times New Roman"/>
                <a:cs typeface="Times New Roman"/>
              </a:rPr>
              <a:t>proc.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wyższe ryzyko </a:t>
            </a:r>
            <a:r>
              <a:rPr dirty="0" sz="1200">
                <a:latin typeface="Times New Roman"/>
                <a:cs typeface="Times New Roman"/>
              </a:rPr>
              <a:t>zachorowania na </a:t>
            </a:r>
            <a:r>
              <a:rPr dirty="0" sz="1200" spc="-5">
                <a:latin typeface="Times New Roman"/>
                <a:cs typeface="Times New Roman"/>
              </a:rPr>
              <a:t>cukrzycę typu </a:t>
            </a:r>
            <a:r>
              <a:rPr dirty="0" sz="1200">
                <a:latin typeface="Times New Roman"/>
                <a:cs typeface="Times New Roman"/>
              </a:rPr>
              <a:t>2., niż osoby </a:t>
            </a:r>
            <a:r>
              <a:rPr dirty="0" sz="1200" spc="-5">
                <a:latin typeface="Times New Roman"/>
                <a:cs typeface="Times New Roman"/>
              </a:rPr>
              <a:t>spożywające </a:t>
            </a:r>
            <a:r>
              <a:rPr dirty="0" sz="1200">
                <a:latin typeface="Times New Roman"/>
                <a:cs typeface="Times New Roman"/>
              </a:rPr>
              <a:t>mniejsze ilości </a:t>
            </a:r>
            <a:r>
              <a:rPr dirty="0" sz="1200" spc="-5">
                <a:latin typeface="Times New Roman"/>
                <a:cs typeface="Times New Roman"/>
              </a:rPr>
              <a:t>tego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typu napojów. </a:t>
            </a:r>
            <a:r>
              <a:rPr dirty="0" sz="1200">
                <a:latin typeface="Times New Roman"/>
                <a:cs typeface="Times New Roman"/>
              </a:rPr>
              <a:t>Cukier jest też </a:t>
            </a:r>
            <a:r>
              <a:rPr dirty="0" sz="1200" spc="-5">
                <a:latin typeface="Times New Roman"/>
                <a:cs typeface="Times New Roman"/>
              </a:rPr>
              <a:t>przyczyną </a:t>
            </a:r>
            <a:r>
              <a:rPr dirty="0" sz="1200">
                <a:latin typeface="Times New Roman"/>
                <a:cs typeface="Times New Roman"/>
                <a:hlinkClick r:id="rId6"/>
              </a:rPr>
              <a:t>próchnicy zębów</a:t>
            </a:r>
            <a:r>
              <a:rPr dirty="0" sz="1200">
                <a:latin typeface="Times New Roman"/>
                <a:cs typeface="Times New Roman"/>
              </a:rPr>
              <a:t>. </a:t>
            </a:r>
            <a:r>
              <a:rPr dirty="0" sz="1200" spc="-5">
                <a:latin typeface="Times New Roman"/>
                <a:cs typeface="Times New Roman"/>
              </a:rPr>
              <a:t>Bakterie </a:t>
            </a:r>
            <a:r>
              <a:rPr dirty="0" sz="1200">
                <a:latin typeface="Times New Roman"/>
                <a:cs typeface="Times New Roman"/>
              </a:rPr>
              <a:t>odpowiedzialne za jej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powstawanie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uwielbiają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słodkości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-5">
                <a:latin typeface="Times New Roman"/>
                <a:cs typeface="Times New Roman"/>
              </a:rPr>
              <a:t>doskonale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 </a:t>
            </a: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nich </a:t>
            </a:r>
            <a:r>
              <a:rPr dirty="0" sz="1200" spc="-5">
                <a:latin typeface="Times New Roman"/>
                <a:cs typeface="Times New Roman"/>
              </a:rPr>
              <a:t>rozmnażają.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lvl="1" marL="279400" indent="-266700">
              <a:lnSpc>
                <a:spcPct val="100000"/>
              </a:lnSpc>
              <a:buAutoNum type="arabicPeriod" startAt="2"/>
              <a:tabLst>
                <a:tab pos="279400" algn="l"/>
              </a:tabLst>
            </a:pPr>
            <a:r>
              <a:rPr dirty="0" sz="1200" spc="-5" b="1">
                <a:latin typeface="Times New Roman"/>
                <a:cs typeface="Times New Roman"/>
              </a:rPr>
              <a:t>Dlaczego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nadużywamy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cukru?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117200"/>
              </a:lnSpc>
              <a:spcBef>
                <a:spcPts val="1170"/>
              </a:spcBef>
            </a:pPr>
            <a:r>
              <a:rPr dirty="0" sz="1200">
                <a:latin typeface="Times New Roman"/>
                <a:cs typeface="Times New Roman"/>
              </a:rPr>
              <a:t>Przeciętny Polak w 2018 r. </a:t>
            </a:r>
            <a:r>
              <a:rPr dirty="0" sz="1200" spc="-5">
                <a:latin typeface="Times New Roman"/>
                <a:cs typeface="Times New Roman"/>
              </a:rPr>
              <a:t>skonsumował ponad </a:t>
            </a:r>
            <a:r>
              <a:rPr dirty="0" sz="1200">
                <a:latin typeface="Times New Roman"/>
                <a:cs typeface="Times New Roman"/>
              </a:rPr>
              <a:t>50 kg </a:t>
            </a:r>
            <a:r>
              <a:rPr dirty="0" sz="1200" spc="-5">
                <a:latin typeface="Times New Roman"/>
                <a:cs typeface="Times New Roman"/>
              </a:rPr>
              <a:t>cukru, </a:t>
            </a:r>
            <a:r>
              <a:rPr dirty="0" sz="1200">
                <a:latin typeface="Times New Roman"/>
                <a:cs typeface="Times New Roman"/>
              </a:rPr>
              <a:t>choć </a:t>
            </a:r>
            <a:r>
              <a:rPr dirty="0" sz="1200" spc="-5">
                <a:latin typeface="Times New Roman"/>
                <a:cs typeface="Times New Roman"/>
              </a:rPr>
              <a:t>jego sprzedaż </a:t>
            </a:r>
            <a:r>
              <a:rPr dirty="0" sz="1200">
                <a:latin typeface="Times New Roman"/>
                <a:cs typeface="Times New Roman"/>
              </a:rPr>
              <a:t>w polskich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sklepach </a:t>
            </a:r>
            <a:r>
              <a:rPr dirty="0" sz="1200">
                <a:latin typeface="Times New Roman"/>
                <a:cs typeface="Times New Roman"/>
              </a:rPr>
              <a:t>spadła. Jak to </a:t>
            </a:r>
            <a:r>
              <a:rPr dirty="0" sz="1200" spc="-5">
                <a:latin typeface="Times New Roman"/>
                <a:cs typeface="Times New Roman"/>
              </a:rPr>
              <a:t>zrobiliśmy? </a:t>
            </a:r>
            <a:r>
              <a:rPr dirty="0" sz="1200" spc="-5" b="1">
                <a:latin typeface="Times New Roman"/>
                <a:cs typeface="Times New Roman"/>
              </a:rPr>
              <a:t>Cukier zjadamy </a:t>
            </a:r>
            <a:r>
              <a:rPr dirty="0" sz="1200" b="1">
                <a:latin typeface="Times New Roman"/>
                <a:cs typeface="Times New Roman"/>
              </a:rPr>
              <a:t>nie tylko, gdy </a:t>
            </a:r>
            <a:r>
              <a:rPr dirty="0" sz="1200" spc="-5" b="1">
                <a:latin typeface="Times New Roman"/>
                <a:cs typeface="Times New Roman"/>
              </a:rPr>
              <a:t>słodzimy </a:t>
            </a:r>
            <a:r>
              <a:rPr dirty="0" sz="1200" b="1">
                <a:latin typeface="Times New Roman"/>
                <a:cs typeface="Times New Roman"/>
              </a:rPr>
              <a:t>kawę czy 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herbatę.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Spożywamy</a:t>
            </a:r>
            <a:r>
              <a:rPr dirty="0" sz="1200" b="1">
                <a:latin typeface="Times New Roman"/>
                <a:cs typeface="Times New Roman"/>
              </a:rPr>
              <a:t> go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w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słodyczach,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owocowych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jogurtach,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sosach,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ketchupach, 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musztardach </a:t>
            </a:r>
            <a:r>
              <a:rPr dirty="0" sz="1200" b="1">
                <a:latin typeface="Times New Roman"/>
                <a:cs typeface="Times New Roman"/>
              </a:rPr>
              <a:t>i gazowanych </a:t>
            </a:r>
            <a:r>
              <a:rPr dirty="0" sz="1200" spc="-5" b="1">
                <a:latin typeface="Times New Roman"/>
                <a:cs typeface="Times New Roman"/>
              </a:rPr>
              <a:t>napojach.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Często wydaje się nam, </a:t>
            </a:r>
            <a:r>
              <a:rPr dirty="0" sz="1200">
                <a:latin typeface="Times New Roman"/>
                <a:cs typeface="Times New Roman"/>
              </a:rPr>
              <a:t>że </a:t>
            </a:r>
            <a:r>
              <a:rPr dirty="0" sz="1200" spc="-5">
                <a:latin typeface="Times New Roman"/>
                <a:cs typeface="Times New Roman"/>
              </a:rPr>
              <a:t>wypicie ożywczego napoju dostarcza </a:t>
            </a:r>
            <a:r>
              <a:rPr dirty="0" sz="1200">
                <a:latin typeface="Times New Roman"/>
                <a:cs typeface="Times New Roman"/>
              </a:rPr>
              <a:t>znacznie </a:t>
            </a:r>
            <a:r>
              <a:rPr dirty="0" sz="1200" spc="-5">
                <a:latin typeface="Times New Roman"/>
                <a:cs typeface="Times New Roman"/>
              </a:rPr>
              <a:t>mniej cukru </a:t>
            </a:r>
            <a:r>
              <a:rPr dirty="0" sz="1200">
                <a:latin typeface="Times New Roman"/>
                <a:cs typeface="Times New Roman"/>
              </a:rPr>
              <a:t>niż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tłusty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pączek.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Tabele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kaloryczności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podają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jednak,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że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gramowy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tradycyjny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pączek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 g </a:t>
            </a:r>
            <a:r>
              <a:rPr dirty="0" sz="1200" spc="-5">
                <a:latin typeface="Times New Roman"/>
                <a:cs typeface="Times New Roman"/>
              </a:rPr>
              <a:t>cukru, </a:t>
            </a:r>
            <a:r>
              <a:rPr dirty="0" sz="1200">
                <a:latin typeface="Times New Roman"/>
                <a:cs typeface="Times New Roman"/>
              </a:rPr>
              <a:t>a dla </a:t>
            </a:r>
            <a:r>
              <a:rPr dirty="0" sz="1200" spc="-5">
                <a:latin typeface="Times New Roman"/>
                <a:cs typeface="Times New Roman"/>
              </a:rPr>
              <a:t>porównania </a:t>
            </a:r>
            <a:r>
              <a:rPr dirty="0" sz="1200">
                <a:latin typeface="Times New Roman"/>
                <a:cs typeface="Times New Roman"/>
              </a:rPr>
              <a:t>330 ml </a:t>
            </a:r>
            <a:r>
              <a:rPr dirty="0" sz="1200" spc="-5">
                <a:latin typeface="Times New Roman"/>
                <a:cs typeface="Times New Roman"/>
              </a:rPr>
              <a:t>puszka popularnego gazowanego </a:t>
            </a:r>
            <a:r>
              <a:rPr dirty="0" sz="1200">
                <a:latin typeface="Times New Roman"/>
                <a:cs typeface="Times New Roman"/>
              </a:rPr>
              <a:t>napoju 36 </a:t>
            </a:r>
            <a:r>
              <a:rPr dirty="0" sz="1200" spc="-10">
                <a:latin typeface="Times New Roman"/>
                <a:cs typeface="Times New Roman"/>
              </a:rPr>
              <a:t>g, </a:t>
            </a:r>
            <a:r>
              <a:rPr dirty="0" sz="1200">
                <a:latin typeface="Times New Roman"/>
                <a:cs typeface="Times New Roman"/>
              </a:rPr>
              <a:t>a 250 ml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puszka </a:t>
            </a:r>
            <a:r>
              <a:rPr dirty="0" sz="1200" spc="-5">
                <a:latin typeface="Times New Roman"/>
                <a:cs typeface="Times New Roman"/>
              </a:rPr>
              <a:t>napoju energetycznego </a:t>
            </a:r>
            <a:r>
              <a:rPr dirty="0" sz="1200">
                <a:latin typeface="Times New Roman"/>
                <a:cs typeface="Times New Roman"/>
              </a:rPr>
              <a:t>– 27 </a:t>
            </a:r>
            <a:r>
              <a:rPr dirty="0" sz="1200" spc="-10">
                <a:latin typeface="Times New Roman"/>
                <a:cs typeface="Times New Roman"/>
              </a:rPr>
              <a:t>g. </a:t>
            </a:r>
            <a:r>
              <a:rPr dirty="0" sz="1200">
                <a:latin typeface="Times New Roman"/>
                <a:cs typeface="Times New Roman"/>
              </a:rPr>
              <a:t>Takie </a:t>
            </a:r>
            <a:r>
              <a:rPr dirty="0" sz="1200" spc="-5">
                <a:latin typeface="Times New Roman"/>
                <a:cs typeface="Times New Roman"/>
              </a:rPr>
              <a:t>gaszenie pragnienia </a:t>
            </a:r>
            <a:r>
              <a:rPr dirty="0" sz="1200">
                <a:latin typeface="Times New Roman"/>
                <a:cs typeface="Times New Roman"/>
              </a:rPr>
              <a:t>to </a:t>
            </a:r>
            <a:r>
              <a:rPr dirty="0" sz="1200" spc="-5">
                <a:latin typeface="Times New Roman"/>
                <a:cs typeface="Times New Roman"/>
              </a:rPr>
              <a:t>więc </a:t>
            </a:r>
            <a:r>
              <a:rPr dirty="0" sz="1200">
                <a:latin typeface="Times New Roman"/>
                <a:cs typeface="Times New Roman"/>
              </a:rPr>
              <a:t>najprostsza </a:t>
            </a:r>
            <a:r>
              <a:rPr dirty="0" sz="1200" spc="-5">
                <a:latin typeface="Times New Roman"/>
                <a:cs typeface="Times New Roman"/>
              </a:rPr>
              <a:t>droga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otyłości.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Półlitrowa</a:t>
            </a:r>
            <a:r>
              <a:rPr dirty="0" sz="1200">
                <a:latin typeface="Times New Roman"/>
                <a:cs typeface="Times New Roman"/>
              </a:rPr>
              <a:t> butelka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słodkiego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gazowanego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napoju</a:t>
            </a:r>
            <a:r>
              <a:rPr dirty="0" sz="1200">
                <a:latin typeface="Times New Roman"/>
                <a:cs typeface="Times New Roman"/>
              </a:rPr>
              <a:t> ma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około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200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kcal.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mniej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więcej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tyle,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ile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mała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porcja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makaronu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sosem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pomidorowym.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Nikt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jednak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nie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rezygnuje </a:t>
            </a:r>
            <a:r>
              <a:rPr dirty="0" sz="1200" spc="-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obiadu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5">
                <a:latin typeface="Times New Roman"/>
                <a:cs typeface="Times New Roman"/>
              </a:rPr>
              <a:t> rzecz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napoju,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 </a:t>
            </a:r>
            <a:r>
              <a:rPr dirty="0" sz="1200" spc="-5">
                <a:latin typeface="Times New Roman"/>
                <a:cs typeface="Times New Roman"/>
              </a:rPr>
              <a:t>oznacza,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że </a:t>
            </a:r>
            <a:r>
              <a:rPr dirty="0" sz="1200" spc="-5">
                <a:latin typeface="Times New Roman"/>
                <a:cs typeface="Times New Roman"/>
              </a:rPr>
              <a:t>dostarcza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tyle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kalorii,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jakby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zjadł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dwa</a:t>
            </a:r>
            <a:r>
              <a:rPr dirty="0" sz="1200" spc="-5">
                <a:latin typeface="Times New Roman"/>
                <a:cs typeface="Times New Roman"/>
              </a:rPr>
              <a:t> obiady.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557275"/>
            <a:ext cx="578866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67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Najbardziej</a:t>
            </a:r>
            <a:r>
              <a:rPr dirty="0" sz="1200">
                <a:latin typeface="Times New Roman"/>
                <a:cs typeface="Times New Roman"/>
              </a:rPr>
              <a:t> niebezpieczne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są</a:t>
            </a:r>
            <a:r>
              <a:rPr dirty="0" sz="1200">
                <a:latin typeface="Times New Roman"/>
                <a:cs typeface="Times New Roman"/>
              </a:rPr>
              <a:t> napoje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słodzone </a:t>
            </a:r>
            <a:r>
              <a:rPr dirty="0" sz="1200" spc="-5">
                <a:latin typeface="Times New Roman"/>
                <a:cs typeface="Times New Roman"/>
                <a:hlinkClick r:id="rId2"/>
              </a:rPr>
              <a:t>syropem</a:t>
            </a:r>
            <a:r>
              <a:rPr dirty="0" sz="1200">
                <a:latin typeface="Times New Roman"/>
                <a:cs typeface="Times New Roman"/>
                <a:hlinkClick r:id="rId2"/>
              </a:rPr>
              <a:t> </a:t>
            </a:r>
            <a:r>
              <a:rPr dirty="0" sz="1200" spc="-5">
                <a:latin typeface="Times New Roman"/>
                <a:cs typeface="Times New Roman"/>
                <a:hlinkClick r:id="rId2"/>
              </a:rPr>
              <a:t>glukozowo-fruktozowym</a:t>
            </a:r>
            <a:r>
              <a:rPr dirty="0" sz="1200" spc="-5">
                <a:latin typeface="Times New Roman"/>
                <a:cs typeface="Times New Roman"/>
              </a:rPr>
              <a:t>.</a:t>
            </a:r>
            <a:r>
              <a:rPr dirty="0" sz="1200">
                <a:latin typeface="Times New Roman"/>
                <a:cs typeface="Times New Roman"/>
              </a:rPr>
              <a:t> Zwykły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cukier </a:t>
            </a:r>
            <a:r>
              <a:rPr dirty="0" sz="1200">
                <a:latin typeface="Times New Roman"/>
                <a:cs typeface="Times New Roman"/>
              </a:rPr>
              <a:t>jest przetwarzany w </a:t>
            </a:r>
            <a:r>
              <a:rPr dirty="0" sz="1200" spc="-5">
                <a:latin typeface="Times New Roman"/>
                <a:cs typeface="Times New Roman"/>
              </a:rPr>
              <a:t>każdej </a:t>
            </a:r>
            <a:r>
              <a:rPr dirty="0" sz="1200">
                <a:latin typeface="Times New Roman"/>
                <a:cs typeface="Times New Roman"/>
              </a:rPr>
              <a:t>komórce </a:t>
            </a:r>
            <a:r>
              <a:rPr dirty="0" sz="1200" spc="-5">
                <a:latin typeface="Times New Roman"/>
                <a:cs typeface="Times New Roman"/>
              </a:rPr>
              <a:t>naszego </a:t>
            </a:r>
            <a:r>
              <a:rPr dirty="0" sz="1200">
                <a:latin typeface="Times New Roman"/>
                <a:cs typeface="Times New Roman"/>
              </a:rPr>
              <a:t>organizmu, fruktoza </a:t>
            </a:r>
            <a:r>
              <a:rPr dirty="0" sz="1200" spc="-5">
                <a:latin typeface="Times New Roman"/>
                <a:cs typeface="Times New Roman"/>
              </a:rPr>
              <a:t>tylko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komórkach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wątroby,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co</a:t>
            </a:r>
            <a:r>
              <a:rPr dirty="0" sz="1200">
                <a:latin typeface="Times New Roman"/>
                <a:cs typeface="Times New Roman"/>
              </a:rPr>
              <a:t> grozi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niealkoholowym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stłuszczeniem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wątroby.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Również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nadużywanie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soków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owocowych </a:t>
            </a:r>
            <a:r>
              <a:rPr dirty="0" sz="1200">
                <a:latin typeface="Times New Roman"/>
                <a:cs typeface="Times New Roman"/>
              </a:rPr>
              <a:t>prowadzi </a:t>
            </a:r>
            <a:r>
              <a:rPr dirty="0" sz="1200" spc="5">
                <a:latin typeface="Times New Roman"/>
                <a:cs typeface="Times New Roman"/>
              </a:rPr>
              <a:t>do </a:t>
            </a:r>
            <a:r>
              <a:rPr dirty="0" sz="1200" spc="-5">
                <a:latin typeface="Times New Roman"/>
                <a:cs typeface="Times New Roman"/>
              </a:rPr>
              <a:t>przedawkowania </a:t>
            </a:r>
            <a:r>
              <a:rPr dirty="0" sz="1200">
                <a:latin typeface="Times New Roman"/>
                <a:cs typeface="Times New Roman"/>
              </a:rPr>
              <a:t>cukru. Sok </a:t>
            </a:r>
            <a:r>
              <a:rPr dirty="0" sz="1200" spc="-5">
                <a:latin typeface="Times New Roman"/>
                <a:cs typeface="Times New Roman"/>
              </a:rPr>
              <a:t>ananasowy </a:t>
            </a:r>
            <a:r>
              <a:rPr dirty="0" sz="1200">
                <a:latin typeface="Times New Roman"/>
                <a:cs typeface="Times New Roman"/>
              </a:rPr>
              <a:t>czy bananowy ma </a:t>
            </a:r>
            <a:r>
              <a:rPr dirty="0" sz="1200" spc="-5">
                <a:latin typeface="Times New Roman"/>
                <a:cs typeface="Times New Roman"/>
              </a:rPr>
              <a:t>więcej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kalorii </a:t>
            </a:r>
            <a:r>
              <a:rPr dirty="0" sz="1200">
                <a:latin typeface="Times New Roman"/>
                <a:cs typeface="Times New Roman"/>
              </a:rPr>
              <a:t>niż </a:t>
            </a:r>
            <a:r>
              <a:rPr dirty="0" sz="1200" spc="-5">
                <a:latin typeface="Times New Roman"/>
                <a:cs typeface="Times New Roman"/>
              </a:rPr>
              <a:t>niektóre słodzone, gazowane napoje. </a:t>
            </a:r>
            <a:r>
              <a:rPr dirty="0" sz="1200" spc="5">
                <a:latin typeface="Times New Roman"/>
                <a:cs typeface="Times New Roman"/>
              </a:rPr>
              <a:t>Są </a:t>
            </a:r>
            <a:r>
              <a:rPr dirty="0" sz="1200">
                <a:latin typeface="Times New Roman"/>
                <a:cs typeface="Times New Roman"/>
              </a:rPr>
              <a:t>one </a:t>
            </a:r>
            <a:r>
              <a:rPr dirty="0" sz="1200" spc="-5">
                <a:latin typeface="Times New Roman"/>
                <a:cs typeface="Times New Roman"/>
              </a:rPr>
              <a:t>oczywiście </a:t>
            </a:r>
            <a:r>
              <a:rPr dirty="0" sz="1200">
                <a:latin typeface="Times New Roman"/>
                <a:cs typeface="Times New Roman"/>
              </a:rPr>
              <a:t>zdrowsze, </a:t>
            </a:r>
            <a:r>
              <a:rPr dirty="0" sz="1200" spc="-5">
                <a:latin typeface="Times New Roman"/>
                <a:cs typeface="Times New Roman"/>
              </a:rPr>
              <a:t>ale </a:t>
            </a:r>
            <a:r>
              <a:rPr dirty="0" sz="1200">
                <a:latin typeface="Times New Roman"/>
                <a:cs typeface="Times New Roman"/>
              </a:rPr>
              <a:t>nie należy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przesadzać.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Cukier</a:t>
            </a:r>
            <a:r>
              <a:rPr dirty="0" sz="1200" spc="-5">
                <a:latin typeface="Times New Roman"/>
                <a:cs typeface="Times New Roman"/>
              </a:rPr>
              <a:t> możesz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zastąpić</a:t>
            </a:r>
            <a:r>
              <a:rPr dirty="0" sz="1200">
                <a:latin typeface="Times New Roman"/>
                <a:cs typeface="Times New Roman"/>
              </a:rPr>
              <a:t> w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swojej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diecie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zdrowszymi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zamiennikami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383" y="2355848"/>
            <a:ext cx="139700" cy="151955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20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2.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7.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2355848"/>
            <a:ext cx="5784850" cy="2159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265" marR="3401060">
              <a:lnSpc>
                <a:spcPct val="1167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erytrytolem,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ksylitolem/ksylitolem </a:t>
            </a:r>
            <a:r>
              <a:rPr dirty="0" sz="1200">
                <a:latin typeface="Times New Roman"/>
                <a:cs typeface="Times New Roman"/>
              </a:rPr>
              <a:t>Danisco,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cukrem </a:t>
            </a:r>
            <a:r>
              <a:rPr dirty="0" sz="1200">
                <a:latin typeface="Times New Roman"/>
                <a:cs typeface="Times New Roman"/>
              </a:rPr>
              <a:t>z </a:t>
            </a:r>
            <a:r>
              <a:rPr dirty="0" sz="1200" spc="-5">
                <a:latin typeface="Times New Roman"/>
                <a:cs typeface="Times New Roman"/>
              </a:rPr>
              <a:t>agawy,</a:t>
            </a:r>
            <a:endParaRPr sz="1200">
              <a:latin typeface="Times New Roman"/>
              <a:cs typeface="Times New Roman"/>
            </a:endParaRPr>
          </a:p>
          <a:p>
            <a:pPr marL="469265" marR="3923665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stewią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kryształkach, </a:t>
            </a:r>
            <a:r>
              <a:rPr dirty="0" sz="1200" spc="-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maltitolem,</a:t>
            </a:r>
            <a:endParaRPr sz="1200">
              <a:latin typeface="Times New Roman"/>
              <a:cs typeface="Times New Roman"/>
            </a:endParaRPr>
          </a:p>
          <a:p>
            <a:pPr marL="469265" marR="2587625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nierafinowanym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cukrem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złocistym</a:t>
            </a:r>
            <a:r>
              <a:rPr dirty="0" sz="1200">
                <a:latin typeface="Times New Roman"/>
                <a:cs typeface="Times New Roman"/>
              </a:rPr>
              <a:t> 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buraka,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cukrem brązowym </a:t>
            </a:r>
            <a:r>
              <a:rPr dirty="0" sz="1200">
                <a:latin typeface="Times New Roman"/>
                <a:cs typeface="Times New Roman"/>
              </a:rPr>
              <a:t>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melasą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trzcinową.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Wypróbuj </a:t>
            </a:r>
            <a:r>
              <a:rPr dirty="0" sz="1200">
                <a:latin typeface="Times New Roman"/>
                <a:cs typeface="Times New Roman"/>
              </a:rPr>
              <a:t>też </a:t>
            </a:r>
            <a:r>
              <a:rPr dirty="0" sz="1200" spc="-5">
                <a:latin typeface="Times New Roman"/>
                <a:cs typeface="Times New Roman"/>
              </a:rPr>
              <a:t>cukier </a:t>
            </a:r>
            <a:r>
              <a:rPr dirty="0" sz="1200">
                <a:latin typeface="Times New Roman"/>
                <a:cs typeface="Times New Roman"/>
              </a:rPr>
              <a:t>trzcinowy z </a:t>
            </a:r>
            <a:r>
              <a:rPr dirty="0" sz="1200" spc="-5">
                <a:latin typeface="Times New Roman"/>
                <a:cs typeface="Times New Roman"/>
              </a:rPr>
              <a:t>dodatkiem płatków różanych, </a:t>
            </a:r>
            <a:r>
              <a:rPr dirty="0" sz="1200">
                <a:latin typeface="Times New Roman"/>
                <a:cs typeface="Times New Roman"/>
              </a:rPr>
              <a:t>który doskonale </a:t>
            </a:r>
            <a:r>
              <a:rPr dirty="0" sz="1200" spc="-5">
                <a:latin typeface="Times New Roman"/>
                <a:cs typeface="Times New Roman"/>
              </a:rPr>
              <a:t>nadaje się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deserów, wypieków </a:t>
            </a:r>
            <a:r>
              <a:rPr dirty="0" sz="1200">
                <a:latin typeface="Times New Roman"/>
                <a:cs typeface="Times New Roman"/>
              </a:rPr>
              <a:t>i </a:t>
            </a:r>
            <a:r>
              <a:rPr dirty="0" sz="1200" spc="5">
                <a:latin typeface="Times New Roman"/>
                <a:cs typeface="Times New Roman"/>
              </a:rPr>
              <a:t>do </a:t>
            </a:r>
            <a:r>
              <a:rPr dirty="0" sz="1200" spc="-5">
                <a:latin typeface="Times New Roman"/>
                <a:cs typeface="Times New Roman"/>
              </a:rPr>
              <a:t>codziennego użytku, </a:t>
            </a:r>
            <a:r>
              <a:rPr dirty="0" sz="1200">
                <a:latin typeface="Times New Roman"/>
                <a:cs typeface="Times New Roman"/>
              </a:rPr>
              <a:t>a jest znacznie zdrowszy niż zwykły biały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cukier.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8288" y="4694046"/>
            <a:ext cx="180276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Produkty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zawierające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cukier: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9383" y="5050306"/>
            <a:ext cx="186055" cy="17767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1000">
                <a:latin typeface="Times New Roman"/>
                <a:cs typeface="Times New Roman"/>
              </a:rPr>
              <a:t>1.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2.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3.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4.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5.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6.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7.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8.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000">
                <a:latin typeface="Times New Roman"/>
                <a:cs typeface="Times New Roman"/>
              </a:rPr>
              <a:t>9.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000">
                <a:latin typeface="Times New Roman"/>
                <a:cs typeface="Times New Roman"/>
              </a:rPr>
              <a:t>10.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5438" y="5047868"/>
            <a:ext cx="2481580" cy="1784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137160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latin typeface="Times New Roman"/>
                <a:cs typeface="Times New Roman"/>
                <a:hlinkClick r:id="rId3"/>
              </a:rPr>
              <a:t>soki </a:t>
            </a:r>
            <a:r>
              <a:rPr dirty="0" sz="1200" spc="-5">
                <a:latin typeface="Times New Roman"/>
                <a:cs typeface="Times New Roman"/>
              </a:rPr>
              <a:t>owocowe,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  <a:hlinkClick r:id="rId4"/>
              </a:rPr>
              <a:t>napoje</a:t>
            </a:r>
            <a:r>
              <a:rPr dirty="0" sz="1200" spc="-50">
                <a:latin typeface="Times New Roman"/>
                <a:cs typeface="Times New Roman"/>
                <a:hlinkClick r:id="rId4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gazowane,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batony musli,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dżemy,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>
                <a:latin typeface="Times New Roman"/>
                <a:cs typeface="Times New Roman"/>
              </a:rPr>
              <a:t>płatki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śniadaniowe,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latin typeface="Times New Roman"/>
                <a:cs typeface="Times New Roman"/>
              </a:rPr>
              <a:t>pieczywo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5"/>
              </a:rPr>
              <a:t>bułki,</a:t>
            </a:r>
            <a:r>
              <a:rPr dirty="0" sz="1200">
                <a:latin typeface="Times New Roman"/>
                <a:cs typeface="Times New Roman"/>
              </a:rPr>
              <a:t> chleb </a:t>
            </a:r>
            <a:r>
              <a:rPr dirty="0" sz="1200" spc="-5">
                <a:latin typeface="Times New Roman"/>
                <a:cs typeface="Times New Roman"/>
              </a:rPr>
              <a:t>tostowy, rogale),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  <a:hlinkClick r:id="rId6"/>
              </a:rPr>
              <a:t>nabiał </a:t>
            </a:r>
            <a:r>
              <a:rPr dirty="0" sz="1200" spc="-5">
                <a:latin typeface="Times New Roman"/>
                <a:cs typeface="Times New Roman"/>
              </a:rPr>
              <a:t>(</a:t>
            </a:r>
            <a:r>
              <a:rPr dirty="0" sz="1200" spc="-5">
                <a:latin typeface="Times New Roman"/>
                <a:cs typeface="Times New Roman"/>
                <a:hlinkClick r:id="rId7"/>
              </a:rPr>
              <a:t>jogurty,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serki,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  <a:hlinkClick r:id="rId8"/>
              </a:rPr>
              <a:t>mleko</a:t>
            </a:r>
            <a:r>
              <a:rPr dirty="0" sz="1200">
                <a:latin typeface="Times New Roman"/>
                <a:cs typeface="Times New Roman"/>
              </a:rPr>
              <a:t>),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 spc="-5">
                <a:latin typeface="Times New Roman"/>
                <a:cs typeface="Times New Roman"/>
              </a:rPr>
              <a:t>ketchup,</a:t>
            </a:r>
            <a:endParaRPr sz="1200">
              <a:latin typeface="Times New Roman"/>
              <a:cs typeface="Times New Roman"/>
            </a:endParaRPr>
          </a:p>
          <a:p>
            <a:pPr marL="12700" marR="1796414">
              <a:lnSpc>
                <a:spcPts val="1370"/>
              </a:lnSpc>
              <a:spcBef>
                <a:spcPts val="75"/>
              </a:spcBef>
            </a:pPr>
            <a:r>
              <a:rPr dirty="0" sz="1200" spc="-5">
                <a:latin typeface="Times New Roman"/>
                <a:cs typeface="Times New Roman"/>
              </a:rPr>
              <a:t>mus</a:t>
            </a:r>
            <a:r>
              <a:rPr dirty="0" sz="1200" spc="5">
                <a:latin typeface="Times New Roman"/>
                <a:cs typeface="Times New Roman"/>
              </a:rPr>
              <a:t>z</a:t>
            </a:r>
            <a:r>
              <a:rPr dirty="0" sz="1200">
                <a:latin typeface="Times New Roman"/>
                <a:cs typeface="Times New Roman"/>
              </a:rPr>
              <a:t>ta</a:t>
            </a:r>
            <a:r>
              <a:rPr dirty="0" sz="1200" spc="-10">
                <a:latin typeface="Times New Roman"/>
                <a:cs typeface="Times New Roman"/>
              </a:rPr>
              <a:t>r</a:t>
            </a:r>
            <a:r>
              <a:rPr dirty="0" sz="1200">
                <a:latin typeface="Times New Roman"/>
                <a:cs typeface="Times New Roman"/>
              </a:rPr>
              <a:t>d</a:t>
            </a:r>
            <a:r>
              <a:rPr dirty="0" sz="1200" spc="-5">
                <a:latin typeface="Times New Roman"/>
                <a:cs typeface="Times New Roman"/>
              </a:rPr>
              <a:t>a</a:t>
            </a:r>
            <a:r>
              <a:rPr dirty="0" sz="1200">
                <a:latin typeface="Times New Roman"/>
                <a:cs typeface="Times New Roman"/>
              </a:rPr>
              <a:t>,  </a:t>
            </a:r>
            <a:r>
              <a:rPr dirty="0" sz="1200" spc="-5">
                <a:latin typeface="Times New Roman"/>
                <a:cs typeface="Times New Roman"/>
              </a:rPr>
              <a:t>wędliny.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6712" y="7058405"/>
            <a:ext cx="6057900" cy="2430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1.3.</a:t>
            </a:r>
            <a:r>
              <a:rPr dirty="0" sz="1200" spc="-5" b="1">
                <a:latin typeface="Times New Roman"/>
                <a:cs typeface="Times New Roman"/>
              </a:rPr>
              <a:t> Co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ma</a:t>
            </a:r>
            <a:r>
              <a:rPr dirty="0" sz="1200" spc="-5" b="1">
                <a:latin typeface="Times New Roman"/>
                <a:cs typeface="Times New Roman"/>
              </a:rPr>
              <a:t> cukier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do cukrzycy?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03505" marR="6350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Prof. Krzysztof Strojek, </a:t>
            </a:r>
            <a:r>
              <a:rPr dirty="0" sz="1200">
                <a:latin typeface="Times New Roman"/>
                <a:cs typeface="Times New Roman"/>
              </a:rPr>
              <a:t>krajowy konsultant </a:t>
            </a:r>
            <a:r>
              <a:rPr dirty="0" sz="1200" spc="-5">
                <a:latin typeface="Times New Roman"/>
                <a:cs typeface="Times New Roman"/>
              </a:rPr>
              <a:t>w </a:t>
            </a:r>
            <a:r>
              <a:rPr dirty="0" sz="1200">
                <a:latin typeface="Times New Roman"/>
                <a:cs typeface="Times New Roman"/>
              </a:rPr>
              <a:t>dziedzinie </a:t>
            </a:r>
            <a:r>
              <a:rPr dirty="0" sz="1200" spc="-5">
                <a:latin typeface="Times New Roman"/>
                <a:cs typeface="Times New Roman"/>
              </a:rPr>
              <a:t>diabetologii, </a:t>
            </a:r>
            <a:r>
              <a:rPr dirty="0" sz="1200">
                <a:latin typeface="Times New Roman"/>
                <a:cs typeface="Times New Roman"/>
              </a:rPr>
              <a:t>podkreśla, że to </a:t>
            </a:r>
            <a:r>
              <a:rPr dirty="0" sz="1200" spc="-5">
                <a:latin typeface="Times New Roman"/>
                <a:cs typeface="Times New Roman"/>
              </a:rPr>
              <a:t>otyłość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wpływa</a:t>
            </a:r>
            <a:r>
              <a:rPr dirty="0" sz="1200">
                <a:latin typeface="Times New Roman"/>
                <a:cs typeface="Times New Roman"/>
              </a:rPr>
              <a:t> 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rozwój</a:t>
            </a:r>
            <a:r>
              <a:rPr dirty="0" sz="1200">
                <a:latin typeface="Times New Roman"/>
                <a:cs typeface="Times New Roman"/>
              </a:rPr>
              <a:t> cukrzycy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typu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Produkowana</a:t>
            </a:r>
            <a:r>
              <a:rPr dirty="0" sz="1200">
                <a:latin typeface="Times New Roman"/>
                <a:cs typeface="Times New Roman"/>
              </a:rPr>
              <a:t> przez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trzustkę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insulina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odpowiada</a:t>
            </a:r>
            <a:r>
              <a:rPr dirty="0" sz="1200">
                <a:latin typeface="Times New Roman"/>
                <a:cs typeface="Times New Roman"/>
              </a:rPr>
              <a:t> za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przemianę </a:t>
            </a:r>
            <a:r>
              <a:rPr dirty="0" sz="1200">
                <a:latin typeface="Times New Roman"/>
                <a:cs typeface="Times New Roman"/>
              </a:rPr>
              <a:t>glukozy </a:t>
            </a:r>
            <a:r>
              <a:rPr dirty="0" sz="1200" spc="-5">
                <a:latin typeface="Times New Roman"/>
                <a:cs typeface="Times New Roman"/>
              </a:rPr>
              <a:t>spożytej wraz </a:t>
            </a:r>
            <a:r>
              <a:rPr dirty="0" sz="1200">
                <a:latin typeface="Times New Roman"/>
                <a:cs typeface="Times New Roman"/>
              </a:rPr>
              <a:t>z </a:t>
            </a:r>
            <a:r>
              <a:rPr dirty="0" sz="1200" spc="-5">
                <a:latin typeface="Times New Roman"/>
                <a:cs typeface="Times New Roman"/>
              </a:rPr>
              <a:t>pokarmem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energię potrzebną </a:t>
            </a:r>
            <a:r>
              <a:rPr dirty="0" sz="1200">
                <a:latin typeface="Times New Roman"/>
                <a:cs typeface="Times New Roman"/>
              </a:rPr>
              <a:t>do pracy </a:t>
            </a:r>
            <a:r>
              <a:rPr dirty="0" sz="1200" spc="-5">
                <a:latin typeface="Times New Roman"/>
                <a:cs typeface="Times New Roman"/>
              </a:rPr>
              <a:t>każdej </a:t>
            </a:r>
            <a:r>
              <a:rPr dirty="0" sz="1200">
                <a:latin typeface="Times New Roman"/>
                <a:cs typeface="Times New Roman"/>
              </a:rPr>
              <a:t>komórki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organizmu,</a:t>
            </a:r>
            <a:r>
              <a:rPr dirty="0" sz="1200">
                <a:latin typeface="Times New Roman"/>
                <a:cs typeface="Times New Roman"/>
              </a:rPr>
              <a:t> a </a:t>
            </a:r>
            <a:r>
              <a:rPr dirty="0" sz="1200" spc="-5">
                <a:latin typeface="Times New Roman"/>
                <a:cs typeface="Times New Roman"/>
              </a:rPr>
              <a:t>tym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samym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</a:t>
            </a:r>
            <a:r>
              <a:rPr dirty="0" sz="1200" spc="-5">
                <a:latin typeface="Times New Roman"/>
                <a:cs typeface="Times New Roman"/>
              </a:rPr>
              <a:t> utrzymanie prawidłowego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jej </a:t>
            </a:r>
            <a:r>
              <a:rPr dirty="0" sz="1200" spc="-5">
                <a:latin typeface="Times New Roman"/>
                <a:cs typeface="Times New Roman"/>
              </a:rPr>
              <a:t>stężenia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krwi.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03505" marR="5080">
              <a:lnSpc>
                <a:spcPct val="116700"/>
              </a:lnSpc>
            </a:pPr>
            <a:r>
              <a:rPr dirty="0" sz="1200">
                <a:latin typeface="Times New Roman"/>
                <a:cs typeface="Times New Roman"/>
              </a:rPr>
              <a:t>- </a:t>
            </a:r>
            <a:r>
              <a:rPr dirty="0" sz="1200" spc="-5">
                <a:latin typeface="Times New Roman"/>
                <a:cs typeface="Times New Roman"/>
              </a:rPr>
              <a:t>Mówiąc obrazowo, </a:t>
            </a:r>
            <a:r>
              <a:rPr dirty="0" sz="1200">
                <a:latin typeface="Times New Roman"/>
                <a:cs typeface="Times New Roman"/>
              </a:rPr>
              <a:t>insulina jest </a:t>
            </a:r>
            <a:r>
              <a:rPr dirty="0" sz="1200" spc="-5">
                <a:latin typeface="Times New Roman"/>
                <a:cs typeface="Times New Roman"/>
              </a:rPr>
              <a:t>kluczem otwierającym glukozie drzwi </a:t>
            </a:r>
            <a:r>
              <a:rPr dirty="0" sz="1200">
                <a:latin typeface="Times New Roman"/>
                <a:cs typeface="Times New Roman"/>
              </a:rPr>
              <a:t>komórki. W </a:t>
            </a:r>
            <a:r>
              <a:rPr dirty="0" sz="1200" spc="-10">
                <a:latin typeface="Times New Roman"/>
                <a:cs typeface="Times New Roman"/>
              </a:rPr>
              <a:t>wyniku </a:t>
            </a:r>
            <a:r>
              <a:rPr dirty="0" sz="1200" spc="-5">
                <a:latin typeface="Times New Roman"/>
                <a:cs typeface="Times New Roman"/>
              </a:rPr>
              <a:t> otyłości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ściany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komórek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rozciągają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klucz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insulinowy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przestaje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pasować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tego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zamka. </a:t>
            </a:r>
            <a:r>
              <a:rPr dirty="0" sz="1200" spc="-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efekcie </a:t>
            </a:r>
            <a:r>
              <a:rPr dirty="0" sz="1200">
                <a:latin typeface="Times New Roman"/>
                <a:cs typeface="Times New Roman"/>
              </a:rPr>
              <a:t>podnosi </a:t>
            </a:r>
            <a:r>
              <a:rPr dirty="0" sz="1200" spc="-5">
                <a:latin typeface="Times New Roman"/>
                <a:cs typeface="Times New Roman"/>
              </a:rPr>
              <a:t>się </a:t>
            </a:r>
            <a:r>
              <a:rPr dirty="0" sz="1200">
                <a:latin typeface="Times New Roman"/>
                <a:cs typeface="Times New Roman"/>
              </a:rPr>
              <a:t>poziom </a:t>
            </a:r>
            <a:r>
              <a:rPr dirty="0" sz="1200" spc="-5">
                <a:latin typeface="Times New Roman"/>
                <a:cs typeface="Times New Roman"/>
              </a:rPr>
              <a:t>niespożytkowanej </a:t>
            </a:r>
            <a:r>
              <a:rPr dirty="0" sz="1200">
                <a:latin typeface="Times New Roman"/>
                <a:cs typeface="Times New Roman"/>
              </a:rPr>
              <a:t>glukozy we </a:t>
            </a:r>
            <a:r>
              <a:rPr dirty="0" sz="1200" spc="-5">
                <a:latin typeface="Times New Roman"/>
                <a:cs typeface="Times New Roman"/>
              </a:rPr>
              <a:t>krwi. Zaalarmowana </a:t>
            </a:r>
            <a:r>
              <a:rPr dirty="0" sz="1200">
                <a:latin typeface="Times New Roman"/>
                <a:cs typeface="Times New Roman"/>
              </a:rPr>
              <a:t>tym trzustka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produkuje coraz więcej insuliny, co </a:t>
            </a:r>
            <a:r>
              <a:rPr dirty="0" sz="1200">
                <a:latin typeface="Times New Roman"/>
                <a:cs typeface="Times New Roman"/>
              </a:rPr>
              <a:t>powoduje </a:t>
            </a:r>
            <a:r>
              <a:rPr dirty="0" sz="1200" spc="5">
                <a:latin typeface="Times New Roman"/>
                <a:cs typeface="Times New Roman"/>
              </a:rPr>
              <a:t>jej </a:t>
            </a:r>
            <a:r>
              <a:rPr dirty="0" sz="1200" spc="-5">
                <a:latin typeface="Times New Roman"/>
                <a:cs typeface="Times New Roman"/>
              </a:rPr>
              <a:t>przeciążenie </a:t>
            </a:r>
            <a:r>
              <a:rPr dirty="0" sz="1200">
                <a:latin typeface="Times New Roman"/>
                <a:cs typeface="Times New Roman"/>
              </a:rPr>
              <a:t>i nadwyrężenie. W </a:t>
            </a:r>
            <a:r>
              <a:rPr dirty="0" sz="1200" spc="-5">
                <a:latin typeface="Times New Roman"/>
                <a:cs typeface="Times New Roman"/>
              </a:rPr>
              <a:t>końcu </a:t>
            </a:r>
            <a:r>
              <a:rPr dirty="0" sz="1200">
                <a:latin typeface="Times New Roman"/>
                <a:cs typeface="Times New Roman"/>
              </a:rPr>
              <a:t>trzustka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przestaje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działać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tak,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jak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powinna.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oznacza,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że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glukoza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nie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może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dostać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komórek.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08151" y="557275"/>
            <a:ext cx="5966460" cy="933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525">
              <a:lnSpc>
                <a:spcPct val="1167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Długotrwale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utrzymujący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jej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wysoki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poziom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dewastuje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wszystkim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naczynia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krwionośne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 </a:t>
            </a:r>
            <a:r>
              <a:rPr dirty="0" sz="1200" spc="-5">
                <a:latin typeface="Times New Roman"/>
                <a:cs typeface="Times New Roman"/>
              </a:rPr>
              <a:t>wyjaśnia </a:t>
            </a:r>
            <a:r>
              <a:rPr dirty="0" sz="1200">
                <a:latin typeface="Times New Roman"/>
                <a:cs typeface="Times New Roman"/>
              </a:rPr>
              <a:t>prof. </a:t>
            </a:r>
            <a:r>
              <a:rPr dirty="0" sz="1200" spc="-5">
                <a:latin typeface="Times New Roman"/>
                <a:cs typeface="Times New Roman"/>
              </a:rPr>
              <a:t>Strojek.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algn="just" marL="19240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1.4.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Niszczycielska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działalność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cukrzycy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 algn="just" marL="192405" marR="5080">
              <a:lnSpc>
                <a:spcPct val="116100"/>
              </a:lnSpc>
            </a:pPr>
            <a:r>
              <a:rPr dirty="0" sz="1200" b="1">
                <a:latin typeface="Times New Roman"/>
                <a:cs typeface="Times New Roman"/>
              </a:rPr>
              <a:t>- </a:t>
            </a:r>
            <a:r>
              <a:rPr dirty="0" sz="1200" spc="-5" b="1">
                <a:latin typeface="Times New Roman"/>
                <a:cs typeface="Times New Roman"/>
              </a:rPr>
              <a:t>Cukrzyca </a:t>
            </a:r>
            <a:r>
              <a:rPr dirty="0" sz="1200" b="1">
                <a:latin typeface="Times New Roman"/>
                <a:cs typeface="Times New Roman"/>
              </a:rPr>
              <a:t>to nie </a:t>
            </a:r>
            <a:r>
              <a:rPr dirty="0" sz="1200" spc="-5" b="1">
                <a:latin typeface="Times New Roman"/>
                <a:cs typeface="Times New Roman"/>
              </a:rPr>
              <a:t>problem podwyższonego stężenia </a:t>
            </a:r>
            <a:r>
              <a:rPr dirty="0" sz="1200" b="1">
                <a:latin typeface="Times New Roman"/>
                <a:cs typeface="Times New Roman"/>
              </a:rPr>
              <a:t>glukozy we </a:t>
            </a:r>
            <a:r>
              <a:rPr dirty="0" sz="1200" spc="-5" b="1">
                <a:latin typeface="Times New Roman"/>
                <a:cs typeface="Times New Roman"/>
              </a:rPr>
              <a:t>krwi, </a:t>
            </a:r>
            <a:r>
              <a:rPr dirty="0" sz="1200" b="1">
                <a:latin typeface="Times New Roman"/>
                <a:cs typeface="Times New Roman"/>
              </a:rPr>
              <a:t>ale </a:t>
            </a:r>
            <a:r>
              <a:rPr dirty="0" sz="1200" spc="-5" b="1">
                <a:latin typeface="Times New Roman"/>
                <a:cs typeface="Times New Roman"/>
              </a:rPr>
              <a:t>jej następstw 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prowadzących </a:t>
            </a:r>
            <a:r>
              <a:rPr dirty="0" sz="1200" b="1">
                <a:latin typeface="Times New Roman"/>
                <a:cs typeface="Times New Roman"/>
              </a:rPr>
              <a:t>do </a:t>
            </a:r>
            <a:r>
              <a:rPr dirty="0" sz="1200" spc="-5" b="1">
                <a:latin typeface="Times New Roman"/>
                <a:cs typeface="Times New Roman"/>
              </a:rPr>
              <a:t>zawału serca, udaru mózgu, kalectwa </a:t>
            </a:r>
            <a:r>
              <a:rPr dirty="0" sz="1200" b="1">
                <a:latin typeface="Times New Roman"/>
                <a:cs typeface="Times New Roman"/>
              </a:rPr>
              <a:t>w wyniku </a:t>
            </a:r>
            <a:r>
              <a:rPr dirty="0" sz="1200" spc="-5" b="1">
                <a:latin typeface="Times New Roman"/>
                <a:cs typeface="Times New Roman"/>
              </a:rPr>
              <a:t>amputacji kończyny, 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utraty wzroku, konieczności dializoterapii </a:t>
            </a:r>
            <a:r>
              <a:rPr dirty="0" sz="1200" b="1">
                <a:latin typeface="Times New Roman"/>
                <a:cs typeface="Times New Roman"/>
              </a:rPr>
              <a:t>i </a:t>
            </a:r>
            <a:r>
              <a:rPr dirty="0" sz="1200" spc="-5" b="1">
                <a:latin typeface="Times New Roman"/>
                <a:cs typeface="Times New Roman"/>
              </a:rPr>
              <a:t>uszkodzenia układu nerwowego </a:t>
            </a:r>
            <a:r>
              <a:rPr dirty="0" sz="1200">
                <a:latin typeface="Times New Roman"/>
                <a:cs typeface="Times New Roman"/>
              </a:rPr>
              <a:t>– </a:t>
            </a:r>
            <a:r>
              <a:rPr dirty="0" sz="1200" spc="-5">
                <a:latin typeface="Times New Roman"/>
                <a:cs typeface="Times New Roman"/>
              </a:rPr>
              <a:t>ostrzega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prof. Strojek.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92405" marR="6985">
              <a:lnSpc>
                <a:spcPct val="116700"/>
              </a:lnSpc>
            </a:pPr>
            <a:r>
              <a:rPr dirty="0" sz="1200" spc="-5">
                <a:latin typeface="Times New Roman"/>
                <a:cs typeface="Times New Roman"/>
              </a:rPr>
              <a:t>Dodaje, </a:t>
            </a:r>
            <a:r>
              <a:rPr dirty="0" sz="1200">
                <a:latin typeface="Times New Roman"/>
                <a:cs typeface="Times New Roman"/>
              </a:rPr>
              <a:t>że to to </a:t>
            </a:r>
            <a:r>
              <a:rPr dirty="0" sz="1200" spc="-5">
                <a:latin typeface="Times New Roman"/>
                <a:cs typeface="Times New Roman"/>
              </a:rPr>
              <a:t>bardzo podstępna choroba, ponieważ przez długi czas </a:t>
            </a:r>
            <a:r>
              <a:rPr dirty="0" sz="1200">
                <a:latin typeface="Times New Roman"/>
                <a:cs typeface="Times New Roman"/>
              </a:rPr>
              <a:t>nie </a:t>
            </a:r>
            <a:r>
              <a:rPr dirty="0" sz="1200" spc="-5">
                <a:latin typeface="Times New Roman"/>
                <a:cs typeface="Times New Roman"/>
              </a:rPr>
              <a:t>dając żadnych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objawów </a:t>
            </a:r>
            <a:r>
              <a:rPr dirty="0" sz="1200">
                <a:latin typeface="Times New Roman"/>
                <a:cs typeface="Times New Roman"/>
              </a:rPr>
              <a:t>niszczy organizm. </a:t>
            </a:r>
            <a:r>
              <a:rPr dirty="0" sz="1200" spc="-5">
                <a:latin typeface="Times New Roman"/>
                <a:cs typeface="Times New Roman"/>
              </a:rPr>
              <a:t>Życie chorych </a:t>
            </a:r>
            <a:r>
              <a:rPr dirty="0" sz="1200" spc="5">
                <a:latin typeface="Times New Roman"/>
                <a:cs typeface="Times New Roman"/>
              </a:rPr>
              <a:t>na </a:t>
            </a:r>
            <a:r>
              <a:rPr dirty="0" sz="1200" spc="-5">
                <a:latin typeface="Times New Roman"/>
                <a:cs typeface="Times New Roman"/>
              </a:rPr>
              <a:t>cukrzycę, </a:t>
            </a:r>
            <a:r>
              <a:rPr dirty="0" sz="1200">
                <a:latin typeface="Times New Roman"/>
                <a:cs typeface="Times New Roman"/>
              </a:rPr>
              <a:t>u </a:t>
            </a:r>
            <a:r>
              <a:rPr dirty="0" sz="1200" spc="-5">
                <a:latin typeface="Times New Roman"/>
                <a:cs typeface="Times New Roman"/>
              </a:rPr>
              <a:t>których </a:t>
            </a:r>
            <a:r>
              <a:rPr dirty="0" sz="1200">
                <a:latin typeface="Times New Roman"/>
                <a:cs typeface="Times New Roman"/>
              </a:rPr>
              <a:t>doszło już do powikłań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sercowo-naczyniowych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skraca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>
                <a:latin typeface="Times New Roman"/>
                <a:cs typeface="Times New Roman"/>
              </a:rPr>
              <a:t> 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lat.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Międzynarodowa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Federacja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Diabetologiczna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(IDF) alarmuje, </a:t>
            </a:r>
            <a:r>
              <a:rPr dirty="0" sz="1200">
                <a:latin typeface="Times New Roman"/>
                <a:cs typeface="Times New Roman"/>
              </a:rPr>
              <a:t>że w </a:t>
            </a:r>
            <a:r>
              <a:rPr dirty="0" sz="1200" spc="-5">
                <a:latin typeface="Times New Roman"/>
                <a:cs typeface="Times New Roman"/>
              </a:rPr>
              <a:t>wyniku narastającej epidemii otyłości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ciągu ostatnich </a:t>
            </a:r>
            <a:r>
              <a:rPr dirty="0" sz="1200">
                <a:latin typeface="Times New Roman"/>
                <a:cs typeface="Times New Roman"/>
              </a:rPr>
              <a:t>20 lat </a:t>
            </a:r>
            <a:r>
              <a:rPr dirty="0" sz="1200" spc="-5">
                <a:latin typeface="Times New Roman"/>
                <a:cs typeface="Times New Roman"/>
              </a:rPr>
              <a:t>liczba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chorych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na </a:t>
            </a:r>
            <a:r>
              <a:rPr dirty="0" sz="1200" spc="-5">
                <a:latin typeface="Times New Roman"/>
                <a:cs typeface="Times New Roman"/>
              </a:rPr>
              <a:t>cukrzycę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świecie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niemal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się</a:t>
            </a:r>
            <a:r>
              <a:rPr dirty="0" sz="1200">
                <a:latin typeface="Times New Roman"/>
                <a:cs typeface="Times New Roman"/>
              </a:rPr>
              <a:t> potroiła.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Cukrzyca</a:t>
            </a:r>
            <a:r>
              <a:rPr dirty="0" sz="1200">
                <a:latin typeface="Times New Roman"/>
                <a:cs typeface="Times New Roman"/>
              </a:rPr>
              <a:t> została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okrzyknięta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przez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Organizację Narodów Zjednoczonych epidemią </a:t>
            </a:r>
            <a:r>
              <a:rPr dirty="0" sz="1200">
                <a:latin typeface="Times New Roman"/>
                <a:cs typeface="Times New Roman"/>
              </a:rPr>
              <a:t>XXI </a:t>
            </a:r>
            <a:r>
              <a:rPr dirty="0" sz="1200" spc="-5">
                <a:latin typeface="Times New Roman"/>
                <a:cs typeface="Times New Roman"/>
              </a:rPr>
              <a:t>wieku. Obecnie </a:t>
            </a:r>
            <a:r>
              <a:rPr dirty="0" sz="1200">
                <a:latin typeface="Times New Roman"/>
                <a:cs typeface="Times New Roman"/>
              </a:rPr>
              <a:t>choruje na nią w Polsce 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około 3 mln osób, a </a:t>
            </a:r>
            <a:r>
              <a:rPr dirty="0" sz="1200" spc="-5">
                <a:latin typeface="Times New Roman"/>
                <a:cs typeface="Times New Roman"/>
              </a:rPr>
              <a:t>liczba </a:t>
            </a:r>
            <a:r>
              <a:rPr dirty="0" sz="1200">
                <a:latin typeface="Times New Roman"/>
                <a:cs typeface="Times New Roman"/>
              </a:rPr>
              <a:t>ta </a:t>
            </a:r>
            <a:r>
              <a:rPr dirty="0" sz="1200" spc="-5">
                <a:latin typeface="Times New Roman"/>
                <a:cs typeface="Times New Roman"/>
              </a:rPr>
              <a:t>wciąż rośnie. </a:t>
            </a:r>
            <a:r>
              <a:rPr dirty="0" sz="1200">
                <a:latin typeface="Times New Roman"/>
                <a:cs typeface="Times New Roman"/>
              </a:rPr>
              <a:t>W </a:t>
            </a:r>
            <a:r>
              <a:rPr dirty="0" sz="1200" spc="-5">
                <a:latin typeface="Times New Roman"/>
                <a:cs typeface="Times New Roman"/>
              </a:rPr>
              <a:t>dodatku cukrzyków </a:t>
            </a:r>
            <a:r>
              <a:rPr dirty="0" sz="1200">
                <a:latin typeface="Times New Roman"/>
                <a:cs typeface="Times New Roman"/>
              </a:rPr>
              <a:t>może </a:t>
            </a:r>
            <a:r>
              <a:rPr dirty="0" sz="1200" spc="-10">
                <a:latin typeface="Times New Roman"/>
                <a:cs typeface="Times New Roman"/>
              </a:rPr>
              <a:t>być </a:t>
            </a:r>
            <a:r>
              <a:rPr dirty="0" sz="1200">
                <a:latin typeface="Times New Roman"/>
                <a:cs typeface="Times New Roman"/>
              </a:rPr>
              <a:t>znacznie </a:t>
            </a:r>
            <a:r>
              <a:rPr dirty="0" sz="1200" spc="-5">
                <a:latin typeface="Times New Roman"/>
                <a:cs typeface="Times New Roman"/>
              </a:rPr>
              <a:t>więcej,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ponieważ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wiele</a:t>
            </a:r>
            <a:r>
              <a:rPr dirty="0" sz="1200">
                <a:latin typeface="Times New Roman"/>
                <a:cs typeface="Times New Roman"/>
              </a:rPr>
              <a:t> osób nie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zdaje </a:t>
            </a:r>
            <a:r>
              <a:rPr dirty="0" sz="1200" spc="-5">
                <a:latin typeface="Times New Roman"/>
                <a:cs typeface="Times New Roman"/>
              </a:rPr>
              <a:t>sobie sprawy,</a:t>
            </a:r>
            <a:r>
              <a:rPr dirty="0" sz="1200">
                <a:latin typeface="Times New Roman"/>
                <a:cs typeface="Times New Roman"/>
              </a:rPr>
              <a:t> że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choruje.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92405">
              <a:lnSpc>
                <a:spcPct val="100000"/>
              </a:lnSpc>
              <a:spcBef>
                <a:spcPts val="1165"/>
              </a:spcBef>
            </a:pPr>
            <a:r>
              <a:rPr dirty="0" sz="1600" spc="-5" b="1">
                <a:latin typeface="Times New Roman"/>
                <a:cs typeface="Times New Roman"/>
              </a:rPr>
              <a:t>2.</a:t>
            </a:r>
            <a:r>
              <a:rPr dirty="0" sz="1600" spc="118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10</a:t>
            </a:r>
            <a:r>
              <a:rPr dirty="0" sz="1600" spc="-5" b="1">
                <a:latin typeface="Times New Roman"/>
                <a:cs typeface="Times New Roman"/>
              </a:rPr>
              <a:t> negatywnych</a:t>
            </a:r>
            <a:r>
              <a:rPr dirty="0" sz="1600" spc="-10" b="1">
                <a:latin typeface="Times New Roman"/>
                <a:cs typeface="Times New Roman"/>
              </a:rPr>
              <a:t> skutków</a:t>
            </a:r>
            <a:r>
              <a:rPr dirty="0" sz="1600" spc="2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spożywania cukru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300">
              <a:latin typeface="Times New Roman"/>
              <a:cs typeface="Times New Roman"/>
            </a:endParaRPr>
          </a:p>
          <a:p>
            <a:pPr algn="just" marL="192405" marR="5715">
              <a:lnSpc>
                <a:spcPct val="143700"/>
              </a:lnSpc>
              <a:spcBef>
                <a:spcPts val="5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Produkty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dodatkiem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stanowią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najmniej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10%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kalorii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spożywanych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przez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przeciętnego</a:t>
            </a:r>
            <a:r>
              <a:rPr dirty="0" sz="1200" spc="1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człowieka.</a:t>
            </a:r>
            <a:r>
              <a:rPr dirty="0" sz="1200" spc="4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Jednak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około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1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4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10 </a:t>
            </a:r>
            <a:r>
              <a:rPr dirty="0" sz="1200" spc="1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osób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</a:t>
            </a:r>
            <a:r>
              <a:rPr dirty="0" sz="1200" spc="4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1/4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lub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więcej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kalorii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substancji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słodzących.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Są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one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szkodliwe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dwóch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powodów.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Po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pierwsze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powodują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przyrost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wagi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ubytki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zębach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drugie dostarczają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tzw.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pustych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kalorii,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czyli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takich,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które nie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dostarczają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organizmu włókien, witamin,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minerałów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 innych składników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odżywczych.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Substancje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słodzące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są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najgorszym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składnikiem występującym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dzisiejszej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diecie.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 może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źle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wpływać na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metabolizm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przyczyniać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się do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powstawania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 wielu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 chorób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ctr" marL="178435">
              <a:lnSpc>
                <a:spcPct val="100000"/>
              </a:lnSpc>
              <a:spcBef>
                <a:spcPts val="935"/>
              </a:spcBef>
            </a:pP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Oto</a:t>
            </a: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 10</a:t>
            </a:r>
            <a:r>
              <a:rPr dirty="0" sz="160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negatywnych </a:t>
            </a: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skutków</a:t>
            </a:r>
            <a:r>
              <a:rPr dirty="0" sz="1600" spc="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cukru</a:t>
            </a:r>
            <a:r>
              <a:rPr dirty="0" sz="160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na nasze</a:t>
            </a:r>
            <a:r>
              <a:rPr dirty="0" sz="1600" spc="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600" b="1">
                <a:solidFill>
                  <a:srgbClr val="FF0000"/>
                </a:solidFill>
                <a:latin typeface="Times New Roman"/>
                <a:cs typeface="Times New Roman"/>
              </a:rPr>
              <a:t>zdrowie: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Times New Roman"/>
              <a:cs typeface="Times New Roman"/>
            </a:endParaRPr>
          </a:p>
          <a:p>
            <a:pPr algn="just" marL="192405">
              <a:lnSpc>
                <a:spcPct val="100000"/>
              </a:lnSpc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Otyłość</a:t>
            </a:r>
            <a:r>
              <a:rPr dirty="0" sz="1200" spc="-4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brzuszna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00">
              <a:latin typeface="Times New Roman"/>
              <a:cs typeface="Times New Roman"/>
            </a:endParaRPr>
          </a:p>
          <a:p>
            <a:pPr algn="just" marL="192405" marR="5715">
              <a:lnSpc>
                <a:spcPct val="1417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Otyłość wśród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osób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dorosłych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przeciągu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30 lat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zwiększyła się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 3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razy, natomiast wśród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dzieci wskaźnik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ten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podwoił.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Otyłość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wśród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dzieci spowodowana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nagromadzeniem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tłuszczu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okolicy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brzucha. Dlaczego? Jedną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przyczyn 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może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być zwiększenie ilości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spożywanych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napojów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słodzonych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fruktozą,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przyczynia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zwiększenia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ilości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tłuszczu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brzuchu,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a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także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większego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ryzyka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chorób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serca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cukrzycy.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635000"/>
            <a:ext cx="5784850" cy="8945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pogarsza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objawy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nerwicy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Nerwica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2060"/>
              </a:lnSpc>
              <a:spcBef>
                <a:spcPts val="16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Nasza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dieta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stała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bogata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tłuszcze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cukry,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niekoniecznie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powodują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nerwice,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jednak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mogą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pogorszyć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jej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istniejące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objawy</a:t>
            </a:r>
            <a:r>
              <a:rPr dirty="0" sz="1200" spc="2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 spc="2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spowodować,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że</a:t>
            </a:r>
            <a:r>
              <a:rPr dirty="0" sz="1200" spc="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będziesz</a:t>
            </a:r>
            <a:r>
              <a:rPr dirty="0" sz="1200" spc="2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miał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kłopoty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radzeniem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sobie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sytuacjach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stresowych.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4000"/>
              </a:lnSpc>
              <a:spcBef>
                <a:spcPts val="650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 może także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powodować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problemy z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myśleniem,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zmęczenie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 niewyraźne widzenie,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które to objawy mogą być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związane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atakiem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paniki, który jeszcze bardziej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wzmaga uczucie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niepokoju 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strach. Wysoki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poziom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powodować drżenie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napięcie mięśni,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które</a:t>
            </a:r>
            <a:r>
              <a:rPr dirty="0" sz="1200" spc="-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mogą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pogorszyć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objawy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zdenerwowania.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800"/>
              </a:lnSpc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Naukowcy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2008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roku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odkryli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pewną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relacje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między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spożyciem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nerwicą.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Przeprowadzili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oni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badania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szczurach,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żywiły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cukrem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okazało się,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 były one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bardziej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poddenerwowane.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Natomiast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eksperyment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2009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roku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wykazał,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3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szczury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karmione sacharozą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 miały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podobnych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objawów.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Sama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zmiana diety nie wyleczy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nerwicy,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jednak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  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zmniejszyć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jej   objawy,  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dodać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energii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polepszyć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radzenie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sobie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stresujących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sytuacjach.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wpływa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funkcjonowanie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systemu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odpornościowego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System</a:t>
            </a:r>
            <a:r>
              <a:rPr dirty="0" sz="1200" spc="-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odpornościowy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61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Badania</a:t>
            </a:r>
            <a:r>
              <a:rPr dirty="0" sz="1200" spc="3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przeprowadzone</a:t>
            </a:r>
            <a:r>
              <a:rPr dirty="0" sz="1200" spc="3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3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zwierzętach</a:t>
            </a:r>
            <a:r>
              <a:rPr dirty="0" sz="1200" spc="3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wykazują,</a:t>
            </a:r>
            <a:r>
              <a:rPr dirty="0" sz="1200" spc="3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3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3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tłumi</a:t>
            </a:r>
            <a:r>
              <a:rPr dirty="0" sz="1200" spc="3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odpowiedź</a:t>
            </a:r>
            <a:r>
              <a:rPr dirty="0" sz="1200" spc="3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systemu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700"/>
              </a:lnSpc>
              <a:spcBef>
                <a:spcPts val="1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immunologicznego.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Aby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dokładnie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zrozumieć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mechanizm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procesu,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potrzebne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jest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przeprowadzenie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większej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ilości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badań,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jednak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ten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moment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wiemy,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że</a:t>
            </a:r>
            <a:r>
              <a:rPr dirty="0" sz="1200" spc="3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bakterie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grzyby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żywią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cukrem,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wzrasta ryzyko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infekcji.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40"/>
              </a:spcBef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przyspiesza proces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starzenia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Przyspiesza</a:t>
            </a:r>
            <a:r>
              <a:rPr dirty="0" sz="1200" spc="-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starzenie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61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Kolejnym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negatywnym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skutkiem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jaki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cukier,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utrata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elastyczności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tkanek,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przez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143800"/>
              </a:lnSpc>
              <a:spcBef>
                <a:spcPts val="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twoja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skóra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wyglądać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starszą,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niż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</a:t>
            </a:r>
            <a:r>
              <a:rPr dirty="0" sz="1200" spc="1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rzeczywistości.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Dzieje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dlatego,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rozkłada kolagen, 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proces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ten jest bardzo trudny do odwrócenia.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Ponadto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powoduje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on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procesów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metabolicznych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oraz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przewlekłe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choroby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degeneracyjne.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sprawia,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 organy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stają</a:t>
            </a:r>
            <a:r>
              <a:rPr dirty="0" sz="1200" spc="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się otłuszczone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470407"/>
            <a:ext cx="5784850" cy="2604770"/>
          </a:xfrm>
          <a:prstGeom prst="rect">
            <a:avLst/>
          </a:prstGeom>
        </p:spPr>
        <p:txBody>
          <a:bodyPr wrap="square" lIns="0" tIns="901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Otłuszczone</a:t>
            </a:r>
            <a:r>
              <a:rPr dirty="0" sz="1200" spc="-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organy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2070"/>
              </a:lnSpc>
              <a:spcBef>
                <a:spcPts val="15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Fruktoza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–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składnik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syropu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kukurydzianego</a:t>
            </a:r>
            <a:r>
              <a:rPr dirty="0" sz="1200" spc="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–</a:t>
            </a:r>
            <a:r>
              <a:rPr dirty="0" sz="1200" spc="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sprawia,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wątroba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gromadzi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dużą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ilość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tłuszczu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różnych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miejscach.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pewnym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czasie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dieta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bogata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we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fruktozę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prowadzić</a:t>
            </a:r>
            <a:endParaRPr sz="1200">
              <a:latin typeface="Times New Roman"/>
              <a:cs typeface="Times New Roman"/>
            </a:endParaRPr>
          </a:p>
          <a:p>
            <a:pPr marL="12700" marR="7620">
              <a:lnSpc>
                <a:spcPts val="2060"/>
              </a:lnSpc>
              <a:spcBef>
                <a:spcPts val="10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odkładania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tłuszczu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wokół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wątroby,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może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doprowadzić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do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niealkoholowego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stłuszczeniowego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zapalenia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wątroby,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przed 1980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rokiem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było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rzadkością.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przewlekłe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choroby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Choroby</a:t>
            </a:r>
            <a:r>
              <a:rPr dirty="0" sz="1200" spc="-5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przewlekłe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Spożywanie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dużych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ilości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cukru,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prowadzi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podwyższenia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jego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poziomu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we</a:t>
            </a:r>
            <a:r>
              <a:rPr dirty="0" sz="1200" spc="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krwi,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a</a:t>
            </a:r>
            <a:r>
              <a:rPr dirty="0" sz="1200" spc="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także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3048126"/>
            <a:ext cx="3693160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700"/>
              </a:lnSpc>
              <a:spcBef>
                <a:spcPts val="10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podwyższenia</a:t>
            </a:r>
            <a:r>
              <a:rPr dirty="0" sz="1200" spc="2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poziomu  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insuliny,</a:t>
            </a:r>
            <a:r>
              <a:rPr dirty="0" sz="1200" spc="5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która</a:t>
            </a:r>
            <a:r>
              <a:rPr dirty="0" sz="1200" spc="3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  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hormonem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 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odpowiedzi  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 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podwyższony  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  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cukru.  </a:t>
            </a:r>
            <a:r>
              <a:rPr dirty="0" sz="1200" spc="1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Tak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</a:t>
            </a:r>
            <a:r>
              <a:rPr dirty="0" sz="1200" spc="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przetworzonych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węglowodanów,</a:t>
            </a:r>
            <a:r>
              <a:rPr dirty="0" sz="1200" spc="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tym</a:t>
            </a:r>
            <a:r>
              <a:rPr dirty="0" sz="1200" spc="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większa</a:t>
            </a:r>
            <a:r>
              <a:rPr dirty="0" sz="1200" spc="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ilość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5496" y="3048126"/>
            <a:ext cx="2015489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 indent="635">
              <a:lnSpc>
                <a:spcPct val="143700"/>
              </a:lnSpc>
              <a:spcBef>
                <a:spcPts val="10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produkowanym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przez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trzustkę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więc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im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więcej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jesz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cukru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produkowanej</a:t>
            </a:r>
            <a:r>
              <a:rPr dirty="0" sz="1200" spc="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insuliny.</a:t>
            </a:r>
            <a:r>
              <a:rPr dirty="0" sz="1200" spc="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8288" y="3839082"/>
            <a:ext cx="5781675" cy="5910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3300"/>
              </a:lnSpc>
              <a:spcBef>
                <a:spcPts val="10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doprowadzić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to do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rozwinięcia się niektórych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rodzajów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nowotworów,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chorób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serca, zespołu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policystycznych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jajników,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trądziku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nawet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krótkowzroczności.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2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powodować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cukrzycę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Cukrzyca</a:t>
            </a: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ts val="2060"/>
              </a:lnSpc>
              <a:spcBef>
                <a:spcPts val="165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Osoby,</a:t>
            </a:r>
            <a:r>
              <a:rPr dirty="0" sz="1200" spc="2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</a:t>
            </a:r>
            <a:r>
              <a:rPr dirty="0" sz="1200" spc="20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spożywają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duże</a:t>
            </a:r>
            <a:r>
              <a:rPr dirty="0" sz="1200" spc="2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ilości</a:t>
            </a:r>
            <a:r>
              <a:rPr dirty="0" sz="1200" spc="2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cukru,</a:t>
            </a:r>
            <a:r>
              <a:rPr dirty="0" sz="1200" spc="2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mają</a:t>
            </a:r>
            <a:r>
              <a:rPr dirty="0" sz="1200" spc="2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wyższy</a:t>
            </a:r>
            <a:r>
              <a:rPr dirty="0" sz="1200" spc="1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wskaźnik</a:t>
            </a:r>
            <a:r>
              <a:rPr dirty="0" sz="1200" spc="22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glukozy</a:t>
            </a:r>
            <a:r>
              <a:rPr dirty="0" sz="1200" spc="1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czczo</a:t>
            </a:r>
            <a:r>
              <a:rPr dirty="0" sz="1200" spc="2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hipoglikemie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reaktywną.</a:t>
            </a:r>
            <a:r>
              <a:rPr dirty="0" sz="1200" spc="2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Dzieje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2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dlatego,</a:t>
            </a:r>
            <a:r>
              <a:rPr dirty="0" sz="1200" spc="2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22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zmniejsza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twoją</a:t>
            </a:r>
            <a:r>
              <a:rPr dirty="0" sz="1200" spc="22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wrażliwość</a:t>
            </a:r>
            <a:r>
              <a:rPr dirty="0" sz="1200" spc="2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na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2060"/>
              </a:lnSpc>
              <a:spcBef>
                <a:spcPts val="20"/>
              </a:spcBef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insulinę,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sprawiając,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podnosi</a:t>
            </a:r>
            <a:r>
              <a:rPr dirty="0" sz="1200" spc="4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4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jej</a:t>
            </a:r>
            <a:r>
              <a:rPr dirty="0" sz="1200" spc="4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</a:t>
            </a:r>
            <a:r>
              <a:rPr dirty="0" sz="1200" spc="40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we</a:t>
            </a:r>
            <a:r>
              <a:rPr dirty="0" sz="1200" spc="3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krwi,</a:t>
            </a:r>
            <a:r>
              <a:rPr dirty="0" sz="1200" spc="4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co</a:t>
            </a:r>
            <a:r>
              <a:rPr dirty="0" sz="1200" spc="42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40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kolei</a:t>
            </a:r>
            <a:r>
              <a:rPr dirty="0" sz="1200" spc="4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4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prowadzić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powstania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cukrzycy.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zaburzenia nastroju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Depresja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Wysoki</a:t>
            </a:r>
            <a:r>
              <a:rPr dirty="0" sz="1200" spc="4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</a:t>
            </a:r>
            <a:r>
              <a:rPr dirty="0" sz="1200" spc="4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45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powodować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45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nastroju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 spc="4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zwiększone</a:t>
            </a:r>
            <a:r>
              <a:rPr dirty="0" sz="1200" spc="459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ryzyko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600"/>
              </a:lnSpc>
              <a:spcBef>
                <a:spcPts val="1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depresji.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Istnieje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kilka teorii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mających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wyjaśniać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przyczyny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takiego stanu rzeczy.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tłumi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działanie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hormonu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zwanego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BDNF,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którego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niski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wykrywany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jest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osób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cierpiących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depresję.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ciekawe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kraje,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których spożycie cukru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wysokie,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mają także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wysoki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wskaźnik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osób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depresją.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2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niedobory chromu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Niedobór</a:t>
            </a:r>
            <a:r>
              <a:rPr dirty="0" sz="1200" spc="-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chromu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470407"/>
            <a:ext cx="5784215" cy="28746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43800"/>
              </a:lnSpc>
              <a:spcBef>
                <a:spcPts val="90"/>
              </a:spcBef>
            </a:pP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Osoby,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których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dieta bogata jest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 oraz przetworzone węglowodany,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dostarczają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swojemu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organizmowi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odpowiednich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ilości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chromu,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który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odpowiedzialny</a:t>
            </a:r>
            <a:r>
              <a:rPr dirty="0" sz="1200" spc="3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</a:t>
            </a:r>
            <a:r>
              <a:rPr dirty="0" sz="1200" spc="3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między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innymi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regulowanie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poziomu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krwi.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Chrom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możemy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znaleźć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produktach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pochodzenia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zwierzęcego,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owocach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morza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roślinach.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Rafinowana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skrobia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inne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węglowodany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sprawiają,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produkty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tracą swoje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zasoby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chromu.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-1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próchnicę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8890">
              <a:lnSpc>
                <a:spcPct val="143900"/>
              </a:lnSpc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Poza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tymi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wszystkim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skutkami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spożywania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cukru,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podstawową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szkodą jaką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wyrządza,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właśnie próchnica. Jego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pozostałości 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zębach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powodują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powstawanie ubytków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bardziej niż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jakiekolwiek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inne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substancje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znajdujące się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pożywieniu.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3829938"/>
            <a:ext cx="5785485" cy="54705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3200" indent="-190500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03200" algn="l"/>
              </a:tabLst>
            </a:pPr>
            <a:r>
              <a:rPr dirty="0" sz="1600" spc="-10" b="1">
                <a:latin typeface="Times New Roman"/>
                <a:cs typeface="Times New Roman"/>
              </a:rPr>
              <a:t>Korzyści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z</a:t>
            </a:r>
            <a:r>
              <a:rPr dirty="0" sz="1600" spc="-1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wykluczenia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cukru w</a:t>
            </a:r>
            <a:r>
              <a:rPr dirty="0" sz="1600" spc="1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diecie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3"/>
            </a:pPr>
            <a:endParaRPr sz="17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7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Chyba</a:t>
            </a:r>
            <a:r>
              <a:rPr dirty="0" sz="1200" spc="1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trzeba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nikogo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przekonywać,</a:t>
            </a:r>
            <a:r>
              <a:rPr dirty="0" sz="1200" spc="20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ze</a:t>
            </a:r>
            <a:r>
              <a:rPr dirty="0" sz="1200" spc="1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szkodliwy.</a:t>
            </a:r>
            <a:r>
              <a:rPr dirty="0" sz="1200" spc="2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</a:t>
            </a:r>
            <a:r>
              <a:rPr dirty="0" sz="1200" spc="19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tylko</a:t>
            </a:r>
            <a:r>
              <a:rPr dirty="0" sz="1200" spc="20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przyczynia</a:t>
            </a:r>
            <a:r>
              <a:rPr dirty="0" sz="1200" spc="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 niszczenia zębów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naszych najmłodszych, ale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nadmiarze prowadzi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nadwagi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otyłości,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szkodzi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sercu,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sprzyjać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rozwojowi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cukrzycy.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Niestety,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mimo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oczywistych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konsekwencji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tak spożywamy go zbyt dużo, bo znajduje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wielu produktach. Jeśli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uda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nam się ograniczyć jego konsumpcję,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pewnością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poprawimy kondycję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swojego organizmu.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Poznaj,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jakie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korzyści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płyną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ograniczenia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diecie.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lvl="1" marL="279400" indent="-2667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79400" algn="l"/>
              </a:tabLst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Gdzie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znaleźć można cukier?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700"/>
              </a:lnSpc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najczęściej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kojarzy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sacharozą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-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białymi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kryształkami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powstałymi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rafinacji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buraków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cukrowych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lub trzciny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cukrowej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(wtedy przyjmują brązową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barwę),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znajdują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domowych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cukiernicach.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Warto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wiedzieć,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zaliczane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są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do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węglowodanów. Obecne są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wielu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produktach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spożywczych,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pozornie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uznawane są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za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zdrowe. Gdzie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między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innymi? Np.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owocach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(w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postaci fruktozy), ziemniakach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czy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ryżu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(czyli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skrobi),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produktach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pełnoziarnistych.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Choć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naturalnych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źródeł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węglowodanów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 powinno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wykluczać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 diety, to ich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spożycie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obciąża trzustkę,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więc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spożywanie</a:t>
            </a:r>
            <a:r>
              <a:rPr dirty="0" sz="1200" spc="1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rafinowanego</a:t>
            </a:r>
            <a:r>
              <a:rPr dirty="0" sz="1200" spc="1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(powstałego</a:t>
            </a:r>
            <a:r>
              <a:rPr dirty="0" sz="1200" spc="1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sposób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przemysłowy)</a:t>
            </a:r>
            <a:r>
              <a:rPr dirty="0" sz="1200" spc="13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szkodzi</a:t>
            </a:r>
            <a:r>
              <a:rPr dirty="0" sz="1200" spc="1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organizmowi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długotrwałej perspektywie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 bardzo zaszkodzić zdrowiu.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Dlatego jego ograniczenie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albo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całkowita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rezygnacja, mogą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poprawić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kondycję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organizmu.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jaki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sposób?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8288" y="635000"/>
            <a:ext cx="5786120" cy="8921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lvl="1" marL="279400" indent="-26670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79400" algn="l"/>
              </a:tabLst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Zaczniesz</a:t>
            </a:r>
            <a:r>
              <a:rPr dirty="0" sz="1200" spc="-2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jeść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mniej!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110F0D"/>
              </a:buClr>
              <a:buFont typeface="Times New Roman"/>
              <a:buAutoNum type="arabicPeriod" startAt="2"/>
            </a:pPr>
            <a:endParaRPr sz="10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800"/>
              </a:lnSpc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Samo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zjedzenie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czasu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do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czasu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łakoci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albo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wypicie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filiżanki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słodzonej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herbaty</a:t>
            </a:r>
            <a:r>
              <a:rPr dirty="0" sz="1200" spc="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wyrządza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wielkiej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szkody</a:t>
            </a:r>
            <a:r>
              <a:rPr dirty="0" sz="1200" spc="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organizmie,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ale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niekiedy</a:t>
            </a:r>
            <a:r>
              <a:rPr dirty="0" sz="1200" spc="8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zdarza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również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tak,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</a:t>
            </a:r>
            <a:r>
              <a:rPr dirty="0" sz="1200" spc="1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-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zgodnie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powiedzeniem</a:t>
            </a:r>
            <a:r>
              <a:rPr dirty="0" sz="1200" spc="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-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apetyt</a:t>
            </a:r>
            <a:r>
              <a:rPr dirty="0" sz="1200" spc="8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rośnie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miarę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jedzenia.</a:t>
            </a:r>
            <a:r>
              <a:rPr dirty="0" sz="1200" spc="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Dlaczego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</a:t>
            </a:r>
            <a:r>
              <a:rPr dirty="0" sz="1200" spc="6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6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dzieje?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5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powoduje,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 zmniejsza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ilość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wydzielanej przez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organizm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leptyny.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To białko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odpowiada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dużej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mierze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uczucie sytości.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Więc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wypadku,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gdy mamy jej niski poziom, jemy zdecydowanie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więcej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ciągle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odczuwamy niepohamowany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głód.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To może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być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krótka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droga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do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bardzo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niebezpiecznej sytuacji,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jaką jest uzależnienie od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cukru. Dlatego ograniczenie bądź całkowita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rezygnacja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pomoże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poskromić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chęć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na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podjadanie,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zapobiegnie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błyskawicznemu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przybieraniu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wadze.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lvl="1" marL="279400" indent="-266700">
              <a:lnSpc>
                <a:spcPct val="100000"/>
              </a:lnSpc>
              <a:buAutoNum type="arabicPeriod" startAt="3"/>
              <a:tabLst>
                <a:tab pos="279400" algn="l"/>
              </a:tabLst>
            </a:pP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Zyskasz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więcej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energii!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110F0D"/>
              </a:buClr>
              <a:buFont typeface="Times New Roman"/>
              <a:buAutoNum type="arabicPeriod" startAt="3"/>
            </a:pPr>
            <a:endParaRPr sz="105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800"/>
              </a:lnSpc>
            </a:pP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Cukier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jego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pochodne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powodują,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że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dochodzi do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wielu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procesów,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które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obciążają narządy.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Chodzi tu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przede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wszystkim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 trzustkę 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wątrobę.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zawierają wysoki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indeks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glikemiczny,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który</a:t>
            </a:r>
            <a:r>
              <a:rPr dirty="0" sz="1200" spc="13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określa,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jak</a:t>
            </a:r>
            <a:r>
              <a:rPr dirty="0" sz="1200" spc="1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szybko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ich</a:t>
            </a:r>
            <a:r>
              <a:rPr dirty="0" sz="1200" spc="1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spożyciu</a:t>
            </a:r>
            <a:r>
              <a:rPr dirty="0" sz="1200" spc="1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podnosi</a:t>
            </a:r>
            <a:r>
              <a:rPr dirty="0" sz="1200" spc="15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</a:t>
            </a:r>
            <a:r>
              <a:rPr dirty="0" sz="1200" spc="14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poziom</a:t>
            </a:r>
            <a:r>
              <a:rPr dirty="0" sz="1200" spc="14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glukozy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we krwi.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Ten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stan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wymusza na trzustce ogromną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pracę,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bowiem musi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wyprodukować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taką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ilość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insuliny,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aby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unormować poziom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glukozy. Oczywiście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wątroba ma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również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swój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udział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całym</a:t>
            </a:r>
            <a:r>
              <a:rPr dirty="0" sz="1200" spc="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procesie,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ponieważ</a:t>
            </a:r>
            <a:r>
              <a:rPr dirty="0" sz="1200" spc="8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też</a:t>
            </a:r>
            <a:r>
              <a:rPr dirty="0" sz="1200" spc="7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wytwarza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hormony</a:t>
            </a:r>
            <a:r>
              <a:rPr dirty="0" sz="1200" spc="5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odpowiedzialne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przekształcenie</a:t>
            </a:r>
            <a:r>
              <a:rPr dirty="0" sz="1200" spc="7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 </a:t>
            </a:r>
            <a:r>
              <a:rPr dirty="0" sz="1200" spc="-2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energię. Niestety,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wytężona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praca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narządów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niekorzystnie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odbija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kondycji całego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organizmu. Bowiem paradoksalnie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możemy czuć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ospali i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przeciążeni oraz cierpieć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deficyt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sił.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Rezygnacja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zwłaszcza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rafinowanego,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odciąży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narządy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poprawi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funkcjonowanie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wszystkich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układów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organizmu.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30"/>
              </a:spcBef>
            </a:pP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Trądzik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może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być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konsekwencja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nadmiernego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spożycia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cukru</a:t>
            </a:r>
            <a:r>
              <a:rPr dirty="0" sz="1200" spc="1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 New Roman"/>
              <a:cs typeface="Times New Roman"/>
            </a:endParaRPr>
          </a:p>
          <a:p>
            <a:pPr lvl="1" marL="279400" indent="-266700">
              <a:lnSpc>
                <a:spcPct val="100000"/>
              </a:lnSpc>
              <a:buAutoNum type="arabicPeriod" startAt="4"/>
              <a:tabLst>
                <a:tab pos="279400" algn="l"/>
              </a:tabLst>
            </a:pP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Odzyskasz</a:t>
            </a:r>
            <a:r>
              <a:rPr dirty="0" sz="1200" spc="-2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piękny</a:t>
            </a:r>
            <a:r>
              <a:rPr dirty="0" sz="1200" spc="-25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110F0D"/>
                </a:solidFill>
                <a:latin typeface="Times New Roman"/>
                <a:cs typeface="Times New Roman"/>
              </a:rPr>
              <a:t>wygląd</a:t>
            </a:r>
            <a:r>
              <a:rPr dirty="0" sz="1200" spc="-10" b="1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110F0D"/>
                </a:solidFill>
                <a:latin typeface="Times New Roman"/>
                <a:cs typeface="Times New Roman"/>
              </a:rPr>
              <a:t>skóry!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700"/>
              </a:lnSpc>
            </a:pPr>
            <a:r>
              <a:rPr dirty="0" sz="1200" spc="-10">
                <a:solidFill>
                  <a:srgbClr val="110F0D"/>
                </a:solidFill>
                <a:latin typeface="Times New Roman"/>
                <a:cs typeface="Times New Roman"/>
              </a:rPr>
              <a:t>Osoby,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spożywają cukier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nadmiernej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ilości,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często są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bardziej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niż inni -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narażeni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różne choroby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skórne. Dlaczego? Ponieważ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 on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pożywką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dla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bakterii,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niekorzystnie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wpływają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na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jej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kondycję. Wszystko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to może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sprawdzić,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że na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skórze pojawiają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się wypryski, 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które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dłuższej perspektywie sprzyjają powstawaniu trądziku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i zmian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zapalnych. Dodatkowo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skóra,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która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jest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obciążona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szybciej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traci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naturalny</a:t>
            </a:r>
            <a:r>
              <a:rPr dirty="0" sz="1200" spc="8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blask</a:t>
            </a:r>
            <a:r>
              <a:rPr dirty="0" sz="1200" spc="1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oraz</a:t>
            </a:r>
            <a:r>
              <a:rPr dirty="0" sz="1200" spc="114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wiotczeje.</a:t>
            </a:r>
            <a:r>
              <a:rPr dirty="0" sz="1200" spc="10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Jeśli</a:t>
            </a:r>
            <a:r>
              <a:rPr dirty="0" sz="1200" spc="1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zrezygnujemy </a:t>
            </a:r>
            <a:r>
              <a:rPr dirty="0" sz="1200" spc="-29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z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cukru,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łatwiej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będzie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utrzymać</a:t>
            </a:r>
            <a:r>
              <a:rPr dirty="0" sz="1200" spc="10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cerę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 w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dobrej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kondycji,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a także zapomnimy</a:t>
            </a:r>
            <a:r>
              <a:rPr dirty="0" sz="1200" spc="-2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10F0D"/>
                </a:solidFill>
                <a:latin typeface="Times New Roman"/>
                <a:cs typeface="Times New Roman"/>
              </a:rPr>
              <a:t>o</a:t>
            </a:r>
            <a:r>
              <a:rPr dirty="0" sz="1200" spc="5">
                <a:solidFill>
                  <a:srgbClr val="110F0D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110F0D"/>
                </a:solidFill>
                <a:latin typeface="Times New Roman"/>
                <a:cs typeface="Times New Roman"/>
              </a:rPr>
              <a:t>trądziku!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Windows User</dc:creator>
  <dcterms:created xsi:type="dcterms:W3CDTF">2022-02-27T18:45:53Z</dcterms:created>
  <dcterms:modified xsi:type="dcterms:W3CDTF">2022-02-27T18:45:53Z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2022-02-27T00:00:00Z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2022-02-27T00:00:00Z</vt:filetime>
  </property>
</Properties>
</file>